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38" r:id="rId2"/>
    <p:sldId id="327" r:id="rId3"/>
    <p:sldId id="330" r:id="rId4"/>
    <p:sldId id="331" r:id="rId5"/>
    <p:sldId id="332" r:id="rId6"/>
    <p:sldId id="334" r:id="rId7"/>
    <p:sldId id="335" r:id="rId8"/>
    <p:sldId id="336" r:id="rId9"/>
    <p:sldId id="337" r:id="rId1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402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79B6-7BE4-4D2A-A750-A503A52B6420}" type="datetimeFigureOut">
              <a:rPr lang="it-IT" smtClean="0"/>
              <a:pPr/>
              <a:t>15/02/2019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E7B7-D21E-4FE5-8AD7-F53A46BAD7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52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 bwMode="auto">
          <a:xfrm>
            <a:off x="0" y="2179884"/>
            <a:ext cx="12192000" cy="2856578"/>
          </a:xfrm>
          <a:prstGeom prst="rect">
            <a:avLst/>
          </a:prstGeom>
          <a:solidFill>
            <a:srgbClr val="0052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pic>
        <p:nvPicPr>
          <p:cNvPr id="7" name="Immagine 6" descr="c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611" y="96123"/>
            <a:ext cx="2520778" cy="152774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965622"/>
            <a:ext cx="9144000" cy="8161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873887"/>
            <a:ext cx="9144000" cy="43450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EB95-643B-4C1D-B030-BDFFCC8380D3}" type="datetime1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8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 userDrawn="1"/>
        </p:nvCxnSpPr>
        <p:spPr>
          <a:xfrm>
            <a:off x="647700" y="6558606"/>
            <a:ext cx="10901749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 userDrawn="1"/>
        </p:nvSpPr>
        <p:spPr>
          <a:xfrm>
            <a:off x="5819775" y="6448425"/>
            <a:ext cx="55245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925" y="190554"/>
            <a:ext cx="9458325" cy="48562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25" y="1825625"/>
            <a:ext cx="11080665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6743-DABE-4179-BA71-2B412939C4D3}" type="datetime1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47700" y="757881"/>
            <a:ext cx="9801225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01687" y="191197"/>
            <a:ext cx="1172476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 userDrawn="1"/>
        </p:nvCxnSpPr>
        <p:spPr>
          <a:xfrm>
            <a:off x="647700" y="6558606"/>
            <a:ext cx="10901749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 userDrawn="1"/>
        </p:nvSpPr>
        <p:spPr>
          <a:xfrm>
            <a:off x="5819775" y="6448425"/>
            <a:ext cx="55245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925" y="190554"/>
            <a:ext cx="9458325" cy="48562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26" y="1825625"/>
            <a:ext cx="5276850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6743-DABE-4179-BA71-2B412939C4D3}" type="datetime1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47700" y="757881"/>
            <a:ext cx="9801225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immagine 2"/>
          <p:cNvSpPr>
            <a:spLocks noGrp="1"/>
          </p:cNvSpPr>
          <p:nvPr>
            <p:ph type="pic" idx="13"/>
          </p:nvPr>
        </p:nvSpPr>
        <p:spPr>
          <a:xfrm>
            <a:off x="6372225" y="1825625"/>
            <a:ext cx="5177224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01687" y="191197"/>
            <a:ext cx="1172476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496" y="3610848"/>
            <a:ext cx="1255008" cy="7606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 userDrawn="1"/>
        </p:nvSpPr>
        <p:spPr>
          <a:xfrm>
            <a:off x="3305175" y="4724877"/>
            <a:ext cx="558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1200" b="1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Studi </a:t>
            </a:r>
            <a:r>
              <a:rPr lang="it-IT" sz="1200" b="1" i="0" kern="1200" dirty="0" err="1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Adepp</a:t>
            </a:r>
            <a:endParaRPr lang="it-IT" sz="1200" b="1" i="0" kern="1200" dirty="0">
              <a:solidFill>
                <a:srgbClr val="005288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fontAlgn="base"/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 Ennio Quirino Visconti, 6</a:t>
            </a:r>
          </a:p>
          <a:p>
            <a:pPr algn="ctr" fontAlgn="base"/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00193 Roma (RM)</a:t>
            </a:r>
            <a:b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 </a:t>
            </a:r>
            <a:r>
              <a:rPr lang="it-IT" sz="1200" b="0" i="0" u="none" strike="noStrike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+39 06 36089711</a:t>
            </a:r>
            <a:endParaRPr lang="it-IT" dirty="0">
              <a:solidFill>
                <a:srgbClr val="005288"/>
              </a:solidFill>
            </a:endParaRP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647700" y="6558606"/>
            <a:ext cx="10901749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 userDrawn="1"/>
        </p:nvCxnSpPr>
        <p:spPr>
          <a:xfrm>
            <a:off x="5543550" y="4548831"/>
            <a:ext cx="1104900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5543550" y="0"/>
            <a:ext cx="1104900" cy="3311455"/>
          </a:xfrm>
          <a:prstGeom prst="rect">
            <a:avLst/>
          </a:prstGeom>
          <a:solidFill>
            <a:srgbClr val="00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35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6197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64E0-321B-4E62-B994-9289FFAB72CD}" type="datetime1">
              <a:rPr lang="it-IT" smtClean="0"/>
              <a:pPr/>
              <a:t>15/02/2019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7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88"/>
                </a:solidFill>
              </a:defRPr>
            </a:lvl1pPr>
          </a:lstStyle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F0CD296-2FE0-4203-B8E3-63BABCCB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24A11836-332E-409D-A7AF-6BDFCA1E8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" y="2431"/>
            <a:ext cx="12187924" cy="6855707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="" xmlns:a16="http://schemas.microsoft.com/office/drawing/2014/main" id="{90E5CAAD-8972-42BC-9742-B61243173D02}"/>
              </a:ext>
            </a:extLst>
          </p:cNvPr>
          <p:cNvSpPr txBox="1">
            <a:spLocks/>
          </p:cNvSpPr>
          <p:nvPr/>
        </p:nvSpPr>
        <p:spPr>
          <a:xfrm>
            <a:off x="0" y="3373766"/>
            <a:ext cx="12192000" cy="1529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4400" b="1" dirty="0">
                <a:solidFill>
                  <a:schemeClr val="bg1"/>
                </a:solidFill>
                <a:latin typeface="+mj-lt"/>
              </a:rPr>
              <a:t>La previdenza dei professionisti </a:t>
            </a:r>
            <a:endParaRPr lang="it-IT" sz="4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it-IT" sz="4400" b="1" dirty="0" smtClean="0">
                <a:solidFill>
                  <a:schemeClr val="bg1"/>
                </a:solidFill>
                <a:latin typeface="+mj-lt"/>
              </a:rPr>
              <a:t>e </a:t>
            </a:r>
            <a:r>
              <a:rPr lang="it-IT" sz="4400" b="1" dirty="0">
                <a:solidFill>
                  <a:schemeClr val="bg1"/>
                </a:solidFill>
                <a:latin typeface="+mj-lt"/>
              </a:rPr>
              <a:t>il futuro del lavoro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="" xmlns:a16="http://schemas.microsoft.com/office/drawing/2014/main" id="{75CFA2C0-A3C0-4A9A-959D-842E0B698697}"/>
              </a:ext>
            </a:extLst>
          </p:cNvPr>
          <p:cNvSpPr txBox="1">
            <a:spLocks/>
          </p:cNvSpPr>
          <p:nvPr/>
        </p:nvSpPr>
        <p:spPr>
          <a:xfrm rot="10800000" flipV="1">
            <a:off x="0" y="5092203"/>
            <a:ext cx="12192000" cy="386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Alberto Oliveti </a:t>
            </a:r>
            <a:r>
              <a:rPr lang="mr-IN" sz="2400" b="1" dirty="0">
                <a:solidFill>
                  <a:schemeClr val="bg1"/>
                </a:solidFill>
                <a:latin typeface="+mj-lt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+mj-lt"/>
              </a:rPr>
              <a:t> Presidente </a:t>
            </a:r>
            <a:r>
              <a:rPr lang="it-IT" sz="2400" b="1" dirty="0" err="1">
                <a:solidFill>
                  <a:schemeClr val="bg1"/>
                </a:solidFill>
                <a:latin typeface="+mj-lt"/>
              </a:rPr>
              <a:t>AdEPP</a:t>
            </a:r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62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33" y="3122140"/>
            <a:ext cx="2636107" cy="19416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89189" y="3091627"/>
            <a:ext cx="5387546" cy="2293898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Il mondo del lavoro sta cambiando con una progressione accelerata a causa di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alcune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MACROTENDENZE</a:t>
            </a:r>
            <a:b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it-IT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(DEMOGRAFIA, GLOBALIZZAZIONE, ROBOTIZZAZIONE, DIGITALIZZAZIONE)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/>
            </a:r>
            <a:b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039" y="877166"/>
            <a:ext cx="3969641" cy="223292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449" y="3109095"/>
            <a:ext cx="3021870" cy="18670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93302" y="864539"/>
            <a:ext cx="3027378" cy="224936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55764" y="864974"/>
            <a:ext cx="3940307" cy="2245366"/>
          </a:xfrm>
          <a:prstGeom prst="rect">
            <a:avLst/>
          </a:prstGeom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2029262" y="155051"/>
            <a:ext cx="7481874" cy="485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3600" b="1" dirty="0"/>
              <a:t>Il futuro arriva </a:t>
            </a:r>
            <a:r>
              <a:rPr lang="it-IT" sz="3600" b="1" dirty="0" smtClean="0"/>
              <a:t>prima</a:t>
            </a:r>
            <a:endParaRPr lang="it-IT" sz="36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38897" y="5566037"/>
            <a:ext cx="1131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che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toccano anche il sistema delle professioni</a:t>
            </a:r>
            <a:endParaRPr lang="it-IT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4315" y="163929"/>
            <a:ext cx="9910184" cy="48562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Il mercato del lavoro in Italia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rcRect r="376"/>
          <a:stretch>
            <a:fillRect/>
          </a:stretch>
        </p:blipFill>
        <p:spPr>
          <a:xfrm>
            <a:off x="1050080" y="804695"/>
            <a:ext cx="9725012" cy="5962687"/>
          </a:xfrm>
          <a:prstGeom prst="rect">
            <a:avLst/>
          </a:prstGeom>
        </p:spPr>
      </p:pic>
      <p:sp>
        <p:nvSpPr>
          <p:cNvPr id="7" name="Segnaposto numero diapositiva 3"/>
          <p:cNvSpPr txBox="1">
            <a:spLocks/>
          </p:cNvSpPr>
          <p:nvPr/>
        </p:nvSpPr>
        <p:spPr>
          <a:xfrm>
            <a:off x="5593492" y="6441988"/>
            <a:ext cx="304800" cy="1812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CBBAB-2663-4161-80A4-EB99D1333A8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643286" y="6409038"/>
            <a:ext cx="1194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0" y="6207211"/>
            <a:ext cx="1194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308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789" y="153419"/>
            <a:ext cx="9614934" cy="48562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Gli iscritti AdEPP nel </a:t>
            </a:r>
            <a:r>
              <a:rPr lang="it-IT" sz="3600" b="1" dirty="0" smtClean="0"/>
              <a:t>tempo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1" y="1240528"/>
            <a:ext cx="9882098" cy="51348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Dal 2005 al 2017 gli iscritti attivi agli enti previdenziali AdEPP sono passati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da 1.200.000 a 1.600.000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(+24%)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L’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età media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è aumentata da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44,3 a 47,7 anni</a:t>
            </a:r>
          </a:p>
          <a:p>
            <a:pPr>
              <a:lnSpc>
                <a:spcPct val="120000"/>
              </a:lnSpc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Gli “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under 40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 sono passati dal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41% al 28,5%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del totale degli iscritti, mentre la quota di “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over 60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” è aumentata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dal 10% al 18%. </a:t>
            </a:r>
            <a:endParaRPr lang="it-IT" sz="28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nuovi iscritti diminuiscono del 12%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(nel 2017 sono 55.450, mentre nel 2005 erano oltre 63.000).</a:t>
            </a:r>
            <a:endParaRPr lang="it-IT" sz="2800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724400" y="6375400"/>
            <a:ext cx="2743200" cy="365125"/>
          </a:xfrm>
        </p:spPr>
        <p:txBody>
          <a:bodyPr/>
          <a:lstStyle/>
          <a:p>
            <a:fld id="{62DCBBAB-2663-4161-80A4-EB99D1333A82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19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7540" y="170105"/>
            <a:ext cx="8429072" cy="485620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Gli enti previdenziali e </a:t>
            </a:r>
            <a:r>
              <a:rPr lang="it-IT" sz="3600" b="1" dirty="0" err="1"/>
              <a:t>mission</a:t>
            </a:r>
            <a:r>
              <a:rPr lang="it-IT" sz="3600" b="1" dirty="0"/>
              <a:t> futura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551" y="1401438"/>
            <a:ext cx="10898660" cy="470279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Da amministratori di previdenza, gli enti previdenziali iscritti all’AdEPP sanno che il loro 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futuro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</a:t>
            </a:r>
          </a:p>
          <a:p>
            <a:pPr marL="0" indent="0" algn="just">
              <a:lnSpc>
                <a:spcPct val="170000"/>
              </a:lnSpc>
              <a:spcAft>
                <a:spcPts val="600"/>
              </a:spcAft>
              <a:buNone/>
            </a:pPr>
            <a:endParaRPr lang="it-IT" sz="32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0" indent="0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dipende dalla </a:t>
            </a:r>
          </a:p>
          <a:p>
            <a:pPr marL="0" indent="0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capacità di adattarsi al cambiamento</a:t>
            </a:r>
            <a:endParaRPr lang="it-IT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it-IT"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it-IT"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it-IT" sz="32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2627" y="2794012"/>
            <a:ext cx="4200349" cy="30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9027" y="1033909"/>
            <a:ext cx="10923373" cy="505428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Al criterio legale delle libere professioni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riservate,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occorre aggiungere il criterio economico-professionale per cercare di intercettare: 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0" indent="0" algn="just">
              <a:buNone/>
            </a:pPr>
            <a:endParaRPr lang="it-IT" sz="2800" dirty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lvl="1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le nuove professioni;</a:t>
            </a:r>
          </a:p>
          <a:p>
            <a:pPr lvl="1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le nuove pratiche di esercizio delle vecchie professioni;</a:t>
            </a:r>
          </a:p>
          <a:p>
            <a:pPr lvl="1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le trasformazioni in atto.</a:t>
            </a:r>
          </a:p>
          <a:p>
            <a:pPr marL="0" indent="0" algn="ctr">
              <a:buNone/>
            </a:pPr>
            <a:endParaRPr lang="it-IT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L’utilizzo dell’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potrà riguardare prevalentemente la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consulenza di base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che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potrà essere sostituita dalle nuove tecnologie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. 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Ma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l’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può essere vista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anche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come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amplificatore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di relazioni, conoscenze e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competenze, nonché fattore di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efficienza e appropriatezza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271384" y="139026"/>
            <a:ext cx="7218846" cy="485620"/>
          </a:xfrm>
        </p:spPr>
        <p:txBody>
          <a:bodyPr>
            <a:noAutofit/>
          </a:bodyPr>
          <a:lstStyle/>
          <a:p>
            <a:r>
              <a:rPr lang="it-IT" sz="3600" b="1" dirty="0"/>
              <a:t>Cambiamento nelle professioni</a:t>
            </a:r>
          </a:p>
        </p:txBody>
      </p:sp>
    </p:spTree>
    <p:extLst>
      <p:ext uri="{BB962C8B-B14F-4D97-AF65-F5344CB8AC3E}">
        <p14:creationId xmlns:p14="http://schemas.microsoft.com/office/powerpoint/2010/main" val="126984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741" y="1076992"/>
            <a:ext cx="10840994" cy="5091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Esistono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relazioni tra demografia e innovazione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tecnologica. </a:t>
            </a:r>
          </a:p>
          <a:p>
            <a:pPr marL="0" indent="0" algn="just"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Una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forza lavoro meno giovane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è meno propensa all’innovazione e al rischio, più vulnerabile rispetto alla competizione internazionale tra altri paesi e altri contenuti,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maggiormente sostituibile da macchine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Questo vale anche per le professioni.</a:t>
            </a:r>
          </a:p>
          <a:p>
            <a:pPr marL="0" indent="0">
              <a:buNone/>
            </a:pPr>
            <a:endParaRPr lang="it-IT" sz="1200" dirty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0" indent="0" algn="just"/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Meno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giovani nel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mondo del lavoro 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persone più anziane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comportano creazione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di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soluzioni 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che economizzano il lavoro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(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labour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it-IT" sz="2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saving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)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da parte del capitale e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dell’innovazione.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  <a:p>
            <a:pPr algn="just"/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Relazione tra occupazione e innovazione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. 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+mn-lt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71384" y="139026"/>
            <a:ext cx="7218846" cy="485620"/>
          </a:xfrm>
        </p:spPr>
        <p:txBody>
          <a:bodyPr>
            <a:noAutofit/>
          </a:bodyPr>
          <a:lstStyle/>
          <a:p>
            <a:r>
              <a:rPr lang="it-IT" sz="3600" b="1" dirty="0"/>
              <a:t>Cambiamento nelle professioni</a:t>
            </a:r>
          </a:p>
        </p:txBody>
      </p:sp>
    </p:spTree>
    <p:extLst>
      <p:ext uri="{BB962C8B-B14F-4D97-AF65-F5344CB8AC3E}">
        <p14:creationId xmlns:p14="http://schemas.microsoft.com/office/powerpoint/2010/main" val="282971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7265" y="1012251"/>
            <a:ext cx="10890421" cy="522689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Occorre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accompagnare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i settori verso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nuove forme e modalità di svolgere l’attività professionale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Alta qualificazione e aggiornamento continuo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sono le ricette per aiutare i professionisti della conoscenza e delle competenze intellettuali ad affrontare le sfide del futuro e dell’innovazione continua.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Le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parole chiave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sono: </a:t>
            </a:r>
          </a:p>
          <a:p>
            <a:pPr lvl="1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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Aggiornamento continuo (LLL);</a:t>
            </a:r>
          </a:p>
          <a:p>
            <a:pPr lvl="1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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Alta qualificazione;</a:t>
            </a:r>
          </a:p>
          <a:p>
            <a:pPr lvl="1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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Flessibilità;</a:t>
            </a:r>
          </a:p>
          <a:p>
            <a:pPr lvl="1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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Tempestività nelle scelte;</a:t>
            </a:r>
          </a:p>
          <a:p>
            <a:pPr lvl="1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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Aggregazioni multidisciplinari;</a:t>
            </a:r>
          </a:p>
          <a:p>
            <a:pPr lvl="1" algn="just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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/>
              </a:rPr>
              <a:t>Respiro internazionale.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71384" y="139026"/>
            <a:ext cx="7218846" cy="485620"/>
          </a:xfrm>
        </p:spPr>
        <p:txBody>
          <a:bodyPr>
            <a:noAutofit/>
          </a:bodyPr>
          <a:lstStyle/>
          <a:p>
            <a:r>
              <a:rPr lang="it-IT" sz="3600" b="1" dirty="0"/>
              <a:t>Cambiamento nelle professioni</a:t>
            </a:r>
          </a:p>
        </p:txBody>
      </p:sp>
    </p:spTree>
    <p:extLst>
      <p:ext uri="{BB962C8B-B14F-4D97-AF65-F5344CB8AC3E}">
        <p14:creationId xmlns:p14="http://schemas.microsoft.com/office/powerpoint/2010/main" val="44489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r="3895"/>
          <a:stretch>
            <a:fillRect/>
          </a:stretch>
        </p:blipFill>
        <p:spPr>
          <a:xfrm>
            <a:off x="1584127" y="1306724"/>
            <a:ext cx="9003040" cy="46309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859852" y="2576641"/>
            <a:ext cx="4295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Opportunità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56837" y="3905896"/>
            <a:ext cx="4552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/>
              <a:t>Minaccia</a:t>
            </a:r>
          </a:p>
        </p:txBody>
      </p:sp>
      <p:sp>
        <p:nvSpPr>
          <p:cNvPr id="8" name="Titolo 7"/>
          <p:cNvSpPr txBox="1">
            <a:spLocks noGrp="1"/>
          </p:cNvSpPr>
          <p:nvPr>
            <p:ph type="title"/>
          </p:nvPr>
        </p:nvSpPr>
        <p:spPr>
          <a:xfrm>
            <a:off x="2486297" y="123378"/>
            <a:ext cx="7859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Cambiamento nelle professioni</a:t>
            </a:r>
          </a:p>
        </p:txBody>
      </p:sp>
    </p:spTree>
    <p:extLst>
      <p:ext uri="{BB962C8B-B14F-4D97-AF65-F5344CB8AC3E}">
        <p14:creationId xmlns:p14="http://schemas.microsoft.com/office/powerpoint/2010/main" val="2744966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409</Words>
  <Application>Microsoft Office PowerPoint</Application>
  <PresentationFormat>Personalizzato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Il mondo del lavoro sta cambiando con una progressione accelerata a causa di alcune MACROTENDENZE (DEMOGRAFIA, GLOBALIZZAZIONE, ROBOTIZZAZIONE, DIGITALIZZAZIONE) </vt:lpstr>
      <vt:lpstr>Il mercato del lavoro in Italia</vt:lpstr>
      <vt:lpstr>Gli iscritti AdEPP nel tempo</vt:lpstr>
      <vt:lpstr>Gli enti previdenziali e mission futura</vt:lpstr>
      <vt:lpstr>Cambiamento nelle professioni</vt:lpstr>
      <vt:lpstr>Cambiamento nelle professioni</vt:lpstr>
      <vt:lpstr>Cambiamento nelle professioni</vt:lpstr>
      <vt:lpstr>Cambiamento nelle professioni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Graf225</dc:creator>
  <cp:lastModifiedBy>paola venanzi</cp:lastModifiedBy>
  <cp:revision>64</cp:revision>
  <cp:lastPrinted>2016-11-22T13:13:29Z</cp:lastPrinted>
  <dcterms:created xsi:type="dcterms:W3CDTF">2016-03-15T14:55:50Z</dcterms:created>
  <dcterms:modified xsi:type="dcterms:W3CDTF">2019-02-15T10:02:13Z</dcterms:modified>
</cp:coreProperties>
</file>