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57" r:id="rId5"/>
    <p:sldId id="258" r:id="rId6"/>
    <p:sldId id="259" r:id="rId7"/>
    <p:sldId id="285" r:id="rId8"/>
    <p:sldId id="261" r:id="rId9"/>
    <p:sldId id="268" r:id="rId10"/>
    <p:sldId id="287" r:id="rId11"/>
    <p:sldId id="269" r:id="rId12"/>
    <p:sldId id="286" r:id="rId13"/>
    <p:sldId id="263" r:id="rId14"/>
    <p:sldId id="284" r:id="rId15"/>
    <p:sldId id="266" r:id="rId16"/>
    <p:sldId id="264" r:id="rId17"/>
    <p:sldId id="262" r:id="rId18"/>
    <p:sldId id="270" r:id="rId19"/>
    <p:sldId id="280" r:id="rId20"/>
    <p:sldId id="274" r:id="rId21"/>
    <p:sldId id="279" r:id="rId22"/>
    <p:sldId id="260" r:id="rId23"/>
    <p:sldId id="288" r:id="rId24"/>
    <p:sldId id="289" r:id="rId25"/>
    <p:sldId id="291" r:id="rId26"/>
    <p:sldId id="293" r:id="rId27"/>
    <p:sldId id="294" r:id="rId28"/>
    <p:sldId id="295" r:id="rId29"/>
    <p:sldId id="296" r:id="rId30"/>
    <p:sldId id="297" r:id="rId31"/>
    <p:sldId id="265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24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seppe\Documents\00CENTREINAUDI\ITALIA1819\vabyindust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899715963246396E-2"/>
          <c:y val="3.5264762468222376E-2"/>
          <c:w val="0.91078494216446659"/>
          <c:h val="0.81182037814562147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Graph'!$B$23</c:f>
              <c:strCache>
                <c:ptCount val="1"/>
                <c:pt idx="0">
                  <c:v>Pil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Graph'!$A$105:$A$146</c:f>
              <c:numCache>
                <c:formatCode>yyyy\-mm\-dd</c:formatCode>
                <c:ptCount val="42"/>
                <c:pt idx="0">
                  <c:v>39356</c:v>
                </c:pt>
                <c:pt idx="1">
                  <c:v>39448</c:v>
                </c:pt>
                <c:pt idx="2">
                  <c:v>39539</c:v>
                </c:pt>
                <c:pt idx="3">
                  <c:v>39630</c:v>
                </c:pt>
                <c:pt idx="4">
                  <c:v>39722</c:v>
                </c:pt>
                <c:pt idx="5">
                  <c:v>39814</c:v>
                </c:pt>
                <c:pt idx="6">
                  <c:v>39904</c:v>
                </c:pt>
                <c:pt idx="7">
                  <c:v>39995</c:v>
                </c:pt>
                <c:pt idx="8">
                  <c:v>40087</c:v>
                </c:pt>
                <c:pt idx="9">
                  <c:v>40179</c:v>
                </c:pt>
                <c:pt idx="10">
                  <c:v>40269</c:v>
                </c:pt>
                <c:pt idx="11">
                  <c:v>40360</c:v>
                </c:pt>
                <c:pt idx="12">
                  <c:v>40452</c:v>
                </c:pt>
                <c:pt idx="13">
                  <c:v>40544</c:v>
                </c:pt>
                <c:pt idx="14">
                  <c:v>40634</c:v>
                </c:pt>
                <c:pt idx="15">
                  <c:v>40725</c:v>
                </c:pt>
                <c:pt idx="16">
                  <c:v>40817</c:v>
                </c:pt>
                <c:pt idx="17">
                  <c:v>40909</c:v>
                </c:pt>
                <c:pt idx="18">
                  <c:v>41000</c:v>
                </c:pt>
                <c:pt idx="19">
                  <c:v>41091</c:v>
                </c:pt>
                <c:pt idx="20">
                  <c:v>41183</c:v>
                </c:pt>
                <c:pt idx="21">
                  <c:v>41275</c:v>
                </c:pt>
                <c:pt idx="22">
                  <c:v>41365</c:v>
                </c:pt>
                <c:pt idx="23">
                  <c:v>41456</c:v>
                </c:pt>
                <c:pt idx="24">
                  <c:v>41548</c:v>
                </c:pt>
                <c:pt idx="25">
                  <c:v>41640</c:v>
                </c:pt>
                <c:pt idx="26">
                  <c:v>41730</c:v>
                </c:pt>
                <c:pt idx="27">
                  <c:v>41821</c:v>
                </c:pt>
                <c:pt idx="28">
                  <c:v>41913</c:v>
                </c:pt>
                <c:pt idx="29">
                  <c:v>42005</c:v>
                </c:pt>
                <c:pt idx="30">
                  <c:v>42095</c:v>
                </c:pt>
                <c:pt idx="31">
                  <c:v>42186</c:v>
                </c:pt>
                <c:pt idx="32">
                  <c:v>42278</c:v>
                </c:pt>
                <c:pt idx="33">
                  <c:v>42370</c:v>
                </c:pt>
                <c:pt idx="34">
                  <c:v>42461</c:v>
                </c:pt>
                <c:pt idx="35">
                  <c:v>42552</c:v>
                </c:pt>
                <c:pt idx="36">
                  <c:v>42644</c:v>
                </c:pt>
                <c:pt idx="37">
                  <c:v>42736</c:v>
                </c:pt>
                <c:pt idx="38">
                  <c:v>42826</c:v>
                </c:pt>
                <c:pt idx="39">
                  <c:v>42917</c:v>
                </c:pt>
                <c:pt idx="40">
                  <c:v>43009</c:v>
                </c:pt>
                <c:pt idx="41">
                  <c:v>43101</c:v>
                </c:pt>
              </c:numCache>
            </c:numRef>
          </c:cat>
          <c:val>
            <c:numRef>
              <c:f>'FRED Graph'!$B$105:$B$146</c:f>
              <c:numCache>
                <c:formatCode>#,#00</c:formatCode>
                <c:ptCount val="42"/>
                <c:pt idx="0">
                  <c:v>100</c:v>
                </c:pt>
                <c:pt idx="1">
                  <c:v>99.425299999999993</c:v>
                </c:pt>
                <c:pt idx="2">
                  <c:v>99.938720000000004</c:v>
                </c:pt>
                <c:pt idx="3">
                  <c:v>99.3977</c:v>
                </c:pt>
                <c:pt idx="4">
                  <c:v>97.246920000000003</c:v>
                </c:pt>
                <c:pt idx="5">
                  <c:v>96.15513</c:v>
                </c:pt>
                <c:pt idx="6">
                  <c:v>96.016679999999994</c:v>
                </c:pt>
                <c:pt idx="7">
                  <c:v>96.366280000000003</c:v>
                </c:pt>
                <c:pt idx="8">
                  <c:v>97.424760000000006</c:v>
                </c:pt>
                <c:pt idx="9">
                  <c:v>97.799629999999993</c:v>
                </c:pt>
                <c:pt idx="10">
                  <c:v>98.701369999999997</c:v>
                </c:pt>
                <c:pt idx="11">
                  <c:v>99.429010000000005</c:v>
                </c:pt>
                <c:pt idx="12">
                  <c:v>99.928039999999996</c:v>
                </c:pt>
                <c:pt idx="13">
                  <c:v>99.68777</c:v>
                </c:pt>
                <c:pt idx="14">
                  <c:v>100.40051</c:v>
                </c:pt>
                <c:pt idx="15">
                  <c:v>100.37262</c:v>
                </c:pt>
                <c:pt idx="16">
                  <c:v>101.53623</c:v>
                </c:pt>
                <c:pt idx="17">
                  <c:v>102.33125</c:v>
                </c:pt>
                <c:pt idx="18">
                  <c:v>102.77148</c:v>
                </c:pt>
                <c:pt idx="19">
                  <c:v>102.91016999999999</c:v>
                </c:pt>
                <c:pt idx="20">
                  <c:v>103.02736</c:v>
                </c:pt>
                <c:pt idx="21">
                  <c:v>103.93984</c:v>
                </c:pt>
                <c:pt idx="22">
                  <c:v>104.0681</c:v>
                </c:pt>
                <c:pt idx="23">
                  <c:v>104.88339000000001</c:v>
                </c:pt>
                <c:pt idx="24">
                  <c:v>105.72062</c:v>
                </c:pt>
                <c:pt idx="25">
                  <c:v>105.45444999999999</c:v>
                </c:pt>
                <c:pt idx="26">
                  <c:v>106.77672</c:v>
                </c:pt>
                <c:pt idx="27">
                  <c:v>108.06755</c:v>
                </c:pt>
                <c:pt idx="28">
                  <c:v>108.57747000000001</c:v>
                </c:pt>
                <c:pt idx="29">
                  <c:v>109.47075</c:v>
                </c:pt>
                <c:pt idx="30">
                  <c:v>110.37345999999999</c:v>
                </c:pt>
                <c:pt idx="31">
                  <c:v>110.63849</c:v>
                </c:pt>
                <c:pt idx="32">
                  <c:v>110.74903</c:v>
                </c:pt>
                <c:pt idx="33">
                  <c:v>111.17505</c:v>
                </c:pt>
                <c:pt idx="34">
                  <c:v>111.80385</c:v>
                </c:pt>
                <c:pt idx="35">
                  <c:v>112.33817000000001</c:v>
                </c:pt>
                <c:pt idx="36">
                  <c:v>112.82973</c:v>
                </c:pt>
                <c:pt idx="37">
                  <c:v>113.32991</c:v>
                </c:pt>
                <c:pt idx="38">
                  <c:v>114.16817</c:v>
                </c:pt>
                <c:pt idx="39">
                  <c:v>114.96562</c:v>
                </c:pt>
                <c:pt idx="40">
                  <c:v>115.61855</c:v>
                </c:pt>
                <c:pt idx="41">
                  <c:v>116.25429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C3-4FC9-9F5F-7C153D90F83E}"/>
            </c:ext>
          </c:extLst>
        </c:ser>
        <c:ser>
          <c:idx val="5"/>
          <c:order val="1"/>
          <c:tx>
            <c:strRef>
              <c:f>'FRED Graph'!$G$23</c:f>
              <c:strCache>
                <c:ptCount val="1"/>
                <c:pt idx="0">
                  <c:v>profitti societari dopo le imposte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Graph'!$A$105:$A$146</c:f>
              <c:numCache>
                <c:formatCode>yyyy\-mm\-dd</c:formatCode>
                <c:ptCount val="42"/>
                <c:pt idx="0">
                  <c:v>39356</c:v>
                </c:pt>
                <c:pt idx="1">
                  <c:v>39448</c:v>
                </c:pt>
                <c:pt idx="2">
                  <c:v>39539</c:v>
                </c:pt>
                <c:pt idx="3">
                  <c:v>39630</c:v>
                </c:pt>
                <c:pt idx="4">
                  <c:v>39722</c:v>
                </c:pt>
                <c:pt idx="5">
                  <c:v>39814</c:v>
                </c:pt>
                <c:pt idx="6">
                  <c:v>39904</c:v>
                </c:pt>
                <c:pt idx="7">
                  <c:v>39995</c:v>
                </c:pt>
                <c:pt idx="8">
                  <c:v>40087</c:v>
                </c:pt>
                <c:pt idx="9">
                  <c:v>40179</c:v>
                </c:pt>
                <c:pt idx="10">
                  <c:v>40269</c:v>
                </c:pt>
                <c:pt idx="11">
                  <c:v>40360</c:v>
                </c:pt>
                <c:pt idx="12">
                  <c:v>40452</c:v>
                </c:pt>
                <c:pt idx="13">
                  <c:v>40544</c:v>
                </c:pt>
                <c:pt idx="14">
                  <c:v>40634</c:v>
                </c:pt>
                <c:pt idx="15">
                  <c:v>40725</c:v>
                </c:pt>
                <c:pt idx="16">
                  <c:v>40817</c:v>
                </c:pt>
                <c:pt idx="17">
                  <c:v>40909</c:v>
                </c:pt>
                <c:pt idx="18">
                  <c:v>41000</c:v>
                </c:pt>
                <c:pt idx="19">
                  <c:v>41091</c:v>
                </c:pt>
                <c:pt idx="20">
                  <c:v>41183</c:v>
                </c:pt>
                <c:pt idx="21">
                  <c:v>41275</c:v>
                </c:pt>
                <c:pt idx="22">
                  <c:v>41365</c:v>
                </c:pt>
                <c:pt idx="23">
                  <c:v>41456</c:v>
                </c:pt>
                <c:pt idx="24">
                  <c:v>41548</c:v>
                </c:pt>
                <c:pt idx="25">
                  <c:v>41640</c:v>
                </c:pt>
                <c:pt idx="26">
                  <c:v>41730</c:v>
                </c:pt>
                <c:pt idx="27">
                  <c:v>41821</c:v>
                </c:pt>
                <c:pt idx="28">
                  <c:v>41913</c:v>
                </c:pt>
                <c:pt idx="29">
                  <c:v>42005</c:v>
                </c:pt>
                <c:pt idx="30">
                  <c:v>42095</c:v>
                </c:pt>
                <c:pt idx="31">
                  <c:v>42186</c:v>
                </c:pt>
                <c:pt idx="32">
                  <c:v>42278</c:v>
                </c:pt>
                <c:pt idx="33">
                  <c:v>42370</c:v>
                </c:pt>
                <c:pt idx="34">
                  <c:v>42461</c:v>
                </c:pt>
                <c:pt idx="35">
                  <c:v>42552</c:v>
                </c:pt>
                <c:pt idx="36">
                  <c:v>42644</c:v>
                </c:pt>
                <c:pt idx="37">
                  <c:v>42736</c:v>
                </c:pt>
                <c:pt idx="38">
                  <c:v>42826</c:v>
                </c:pt>
                <c:pt idx="39">
                  <c:v>42917</c:v>
                </c:pt>
                <c:pt idx="40">
                  <c:v>43009</c:v>
                </c:pt>
                <c:pt idx="41">
                  <c:v>43101</c:v>
                </c:pt>
              </c:numCache>
            </c:numRef>
          </c:cat>
          <c:val>
            <c:numRef>
              <c:f>'FRED Graph'!$G$105:$G$146</c:f>
              <c:numCache>
                <c:formatCode>#,#00</c:formatCode>
                <c:ptCount val="42"/>
                <c:pt idx="0">
                  <c:v>100</c:v>
                </c:pt>
                <c:pt idx="1">
                  <c:v>95.908929999999998</c:v>
                </c:pt>
                <c:pt idx="2">
                  <c:v>93.187200000000004</c:v>
                </c:pt>
                <c:pt idx="3">
                  <c:v>94.516720000000007</c:v>
                </c:pt>
                <c:pt idx="4">
                  <c:v>75.307990000000004</c:v>
                </c:pt>
                <c:pt idx="5">
                  <c:v>95.689989999999995</c:v>
                </c:pt>
                <c:pt idx="6">
                  <c:v>95.135630000000006</c:v>
                </c:pt>
                <c:pt idx="7">
                  <c:v>108.72856</c:v>
                </c:pt>
                <c:pt idx="8">
                  <c:v>113.14521999999999</c:v>
                </c:pt>
                <c:pt idx="9">
                  <c:v>119.74141</c:v>
                </c:pt>
                <c:pt idx="10">
                  <c:v>119.16207</c:v>
                </c:pt>
                <c:pt idx="11">
                  <c:v>131.05536000000001</c:v>
                </c:pt>
                <c:pt idx="12">
                  <c:v>130.92392000000001</c:v>
                </c:pt>
                <c:pt idx="13">
                  <c:v>116.59464</c:v>
                </c:pt>
                <c:pt idx="14">
                  <c:v>125.82789</c:v>
                </c:pt>
                <c:pt idx="15">
                  <c:v>129.42177000000001</c:v>
                </c:pt>
                <c:pt idx="16">
                  <c:v>137.32894999999999</c:v>
                </c:pt>
                <c:pt idx="17">
                  <c:v>139.96729999999999</c:v>
                </c:pt>
                <c:pt idx="18">
                  <c:v>137.42102</c:v>
                </c:pt>
                <c:pt idx="19">
                  <c:v>133.58554000000001</c:v>
                </c:pt>
                <c:pt idx="20">
                  <c:v>132.28829999999999</c:v>
                </c:pt>
                <c:pt idx="21">
                  <c:v>131.17991000000001</c:v>
                </c:pt>
                <c:pt idx="22">
                  <c:v>132.72470999999999</c:v>
                </c:pt>
                <c:pt idx="23">
                  <c:v>132.36596</c:v>
                </c:pt>
                <c:pt idx="24">
                  <c:v>134.38652999999999</c:v>
                </c:pt>
                <c:pt idx="25">
                  <c:v>125.51983</c:v>
                </c:pt>
                <c:pt idx="26">
                  <c:v>135.39399</c:v>
                </c:pt>
                <c:pt idx="27">
                  <c:v>141.73257000000001</c:v>
                </c:pt>
                <c:pt idx="28">
                  <c:v>140.37227999999999</c:v>
                </c:pt>
                <c:pt idx="29">
                  <c:v>136.58543</c:v>
                </c:pt>
                <c:pt idx="30">
                  <c:v>132.81360000000001</c:v>
                </c:pt>
                <c:pt idx="31">
                  <c:v>131.67308</c:v>
                </c:pt>
                <c:pt idx="32">
                  <c:v>124.60729000000001</c:v>
                </c:pt>
                <c:pt idx="33">
                  <c:v>127.0804</c:v>
                </c:pt>
                <c:pt idx="34">
                  <c:v>127.66454</c:v>
                </c:pt>
                <c:pt idx="35">
                  <c:v>127.12085999999999</c:v>
                </c:pt>
                <c:pt idx="36">
                  <c:v>131.01532</c:v>
                </c:pt>
                <c:pt idx="37">
                  <c:v>131.58644000000001</c:v>
                </c:pt>
                <c:pt idx="38">
                  <c:v>133.40640999999999</c:v>
                </c:pt>
                <c:pt idx="39">
                  <c:v>132.29979</c:v>
                </c:pt>
                <c:pt idx="40">
                  <c:v>137.61803</c:v>
                </c:pt>
                <c:pt idx="41">
                  <c:v>147.93593000000001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C3-4FC9-9F5F-7C153D90F83E}"/>
            </c:ext>
          </c:extLst>
        </c:ser>
        <c:ser>
          <c:idx val="7"/>
          <c:order val="2"/>
          <c:tx>
            <c:strRef>
              <c:f>'FRED Graph'!$I$23</c:f>
              <c:strCache>
                <c:ptCount val="1"/>
                <c:pt idx="0">
                  <c:v>salari e stipendi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Graph'!$A$105:$A$146</c:f>
              <c:numCache>
                <c:formatCode>yyyy\-mm\-dd</c:formatCode>
                <c:ptCount val="42"/>
                <c:pt idx="0">
                  <c:v>39356</c:v>
                </c:pt>
                <c:pt idx="1">
                  <c:v>39448</c:v>
                </c:pt>
                <c:pt idx="2">
                  <c:v>39539</c:v>
                </c:pt>
                <c:pt idx="3">
                  <c:v>39630</c:v>
                </c:pt>
                <c:pt idx="4">
                  <c:v>39722</c:v>
                </c:pt>
                <c:pt idx="5">
                  <c:v>39814</c:v>
                </c:pt>
                <c:pt idx="6">
                  <c:v>39904</c:v>
                </c:pt>
                <c:pt idx="7">
                  <c:v>39995</c:v>
                </c:pt>
                <c:pt idx="8">
                  <c:v>40087</c:v>
                </c:pt>
                <c:pt idx="9">
                  <c:v>40179</c:v>
                </c:pt>
                <c:pt idx="10">
                  <c:v>40269</c:v>
                </c:pt>
                <c:pt idx="11">
                  <c:v>40360</c:v>
                </c:pt>
                <c:pt idx="12">
                  <c:v>40452</c:v>
                </c:pt>
                <c:pt idx="13">
                  <c:v>40544</c:v>
                </c:pt>
                <c:pt idx="14">
                  <c:v>40634</c:v>
                </c:pt>
                <c:pt idx="15">
                  <c:v>40725</c:v>
                </c:pt>
                <c:pt idx="16">
                  <c:v>40817</c:v>
                </c:pt>
                <c:pt idx="17">
                  <c:v>40909</c:v>
                </c:pt>
                <c:pt idx="18">
                  <c:v>41000</c:v>
                </c:pt>
                <c:pt idx="19">
                  <c:v>41091</c:v>
                </c:pt>
                <c:pt idx="20">
                  <c:v>41183</c:v>
                </c:pt>
                <c:pt idx="21">
                  <c:v>41275</c:v>
                </c:pt>
                <c:pt idx="22">
                  <c:v>41365</c:v>
                </c:pt>
                <c:pt idx="23">
                  <c:v>41456</c:v>
                </c:pt>
                <c:pt idx="24">
                  <c:v>41548</c:v>
                </c:pt>
                <c:pt idx="25">
                  <c:v>41640</c:v>
                </c:pt>
                <c:pt idx="26">
                  <c:v>41730</c:v>
                </c:pt>
                <c:pt idx="27">
                  <c:v>41821</c:v>
                </c:pt>
                <c:pt idx="28">
                  <c:v>41913</c:v>
                </c:pt>
                <c:pt idx="29">
                  <c:v>42005</c:v>
                </c:pt>
                <c:pt idx="30">
                  <c:v>42095</c:v>
                </c:pt>
                <c:pt idx="31">
                  <c:v>42186</c:v>
                </c:pt>
                <c:pt idx="32">
                  <c:v>42278</c:v>
                </c:pt>
                <c:pt idx="33">
                  <c:v>42370</c:v>
                </c:pt>
                <c:pt idx="34">
                  <c:v>42461</c:v>
                </c:pt>
                <c:pt idx="35">
                  <c:v>42552</c:v>
                </c:pt>
                <c:pt idx="36">
                  <c:v>42644</c:v>
                </c:pt>
                <c:pt idx="37">
                  <c:v>42736</c:v>
                </c:pt>
                <c:pt idx="38">
                  <c:v>42826</c:v>
                </c:pt>
                <c:pt idx="39">
                  <c:v>42917</c:v>
                </c:pt>
                <c:pt idx="40">
                  <c:v>43009</c:v>
                </c:pt>
                <c:pt idx="41">
                  <c:v>43101</c:v>
                </c:pt>
              </c:numCache>
            </c:numRef>
          </c:cat>
          <c:val>
            <c:numRef>
              <c:f>'FRED Graph'!$I$105:$I$146</c:f>
              <c:numCache>
                <c:formatCode>#,#00</c:formatCode>
                <c:ptCount val="42"/>
                <c:pt idx="0">
                  <c:v>100</c:v>
                </c:pt>
                <c:pt idx="1">
                  <c:v>100.08611000000001</c:v>
                </c:pt>
                <c:pt idx="2">
                  <c:v>98.114230000000006</c:v>
                </c:pt>
                <c:pt idx="3">
                  <c:v>97.688149999999993</c:v>
                </c:pt>
                <c:pt idx="4">
                  <c:v>100.70243000000001</c:v>
                </c:pt>
                <c:pt idx="5">
                  <c:v>95.659610000000001</c:v>
                </c:pt>
                <c:pt idx="6">
                  <c:v>95.065619999999996</c:v>
                </c:pt>
                <c:pt idx="7">
                  <c:v>94.327650000000006</c:v>
                </c:pt>
                <c:pt idx="8">
                  <c:v>94.304050000000004</c:v>
                </c:pt>
                <c:pt idx="9">
                  <c:v>93.606359999999995</c:v>
                </c:pt>
                <c:pt idx="10">
                  <c:v>95.593950000000007</c:v>
                </c:pt>
                <c:pt idx="11">
                  <c:v>96.053250000000006</c:v>
                </c:pt>
                <c:pt idx="12">
                  <c:v>95.849010000000007</c:v>
                </c:pt>
                <c:pt idx="13">
                  <c:v>96.254800000000003</c:v>
                </c:pt>
                <c:pt idx="14">
                  <c:v>95.951080000000005</c:v>
                </c:pt>
                <c:pt idx="15">
                  <c:v>96.25412</c:v>
                </c:pt>
                <c:pt idx="16">
                  <c:v>95.357600000000005</c:v>
                </c:pt>
                <c:pt idx="17">
                  <c:v>97.52664</c:v>
                </c:pt>
                <c:pt idx="18">
                  <c:v>98.219710000000006</c:v>
                </c:pt>
                <c:pt idx="19">
                  <c:v>97.582840000000004</c:v>
                </c:pt>
                <c:pt idx="20">
                  <c:v>100.14031</c:v>
                </c:pt>
                <c:pt idx="21">
                  <c:v>98.987269999999995</c:v>
                </c:pt>
                <c:pt idx="22">
                  <c:v>99.749639999999999</c:v>
                </c:pt>
                <c:pt idx="23">
                  <c:v>99.419809999999998</c:v>
                </c:pt>
                <c:pt idx="24">
                  <c:v>100.08369999999999</c:v>
                </c:pt>
                <c:pt idx="25">
                  <c:v>102.01315</c:v>
                </c:pt>
                <c:pt idx="26">
                  <c:v>101.96393999999999</c:v>
                </c:pt>
                <c:pt idx="27">
                  <c:v>103.03718000000001</c:v>
                </c:pt>
                <c:pt idx="28">
                  <c:v>105.29725000000001</c:v>
                </c:pt>
                <c:pt idx="29">
                  <c:v>107.02213999999999</c:v>
                </c:pt>
                <c:pt idx="30">
                  <c:v>107.54671999999999</c:v>
                </c:pt>
                <c:pt idx="31">
                  <c:v>108.62900999999999</c:v>
                </c:pt>
                <c:pt idx="32">
                  <c:v>109.21719</c:v>
                </c:pt>
                <c:pt idx="33">
                  <c:v>109.49625</c:v>
                </c:pt>
                <c:pt idx="34">
                  <c:v>109.15585</c:v>
                </c:pt>
                <c:pt idx="35">
                  <c:v>109.83739</c:v>
                </c:pt>
                <c:pt idx="36">
                  <c:v>110.42413999999999</c:v>
                </c:pt>
                <c:pt idx="37">
                  <c:v>111.54405</c:v>
                </c:pt>
                <c:pt idx="38">
                  <c:v>112.34855</c:v>
                </c:pt>
                <c:pt idx="39">
                  <c:v>112.744</c:v>
                </c:pt>
                <c:pt idx="40">
                  <c:v>113.1251</c:v>
                </c:pt>
                <c:pt idx="41">
                  <c:v>114.01685000000001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C3-4FC9-9F5F-7C153D90F83E}"/>
            </c:ext>
          </c:extLst>
        </c:ser>
        <c:ser>
          <c:idx val="10"/>
          <c:order val="3"/>
          <c:tx>
            <c:strRef>
              <c:f>'FRED Graph'!$L$23</c:f>
              <c:strCache>
                <c:ptCount val="1"/>
                <c:pt idx="0">
                  <c:v>profitti societari ante imposte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Graph'!$A$105:$A$146</c:f>
              <c:numCache>
                <c:formatCode>yyyy\-mm\-dd</c:formatCode>
                <c:ptCount val="42"/>
                <c:pt idx="0">
                  <c:v>39356</c:v>
                </c:pt>
                <c:pt idx="1">
                  <c:v>39448</c:v>
                </c:pt>
                <c:pt idx="2">
                  <c:v>39539</c:v>
                </c:pt>
                <c:pt idx="3">
                  <c:v>39630</c:v>
                </c:pt>
                <c:pt idx="4">
                  <c:v>39722</c:v>
                </c:pt>
                <c:pt idx="5">
                  <c:v>39814</c:v>
                </c:pt>
                <c:pt idx="6">
                  <c:v>39904</c:v>
                </c:pt>
                <c:pt idx="7">
                  <c:v>39995</c:v>
                </c:pt>
                <c:pt idx="8">
                  <c:v>40087</c:v>
                </c:pt>
                <c:pt idx="9">
                  <c:v>40179</c:v>
                </c:pt>
                <c:pt idx="10">
                  <c:v>40269</c:v>
                </c:pt>
                <c:pt idx="11">
                  <c:v>40360</c:v>
                </c:pt>
                <c:pt idx="12">
                  <c:v>40452</c:v>
                </c:pt>
                <c:pt idx="13">
                  <c:v>40544</c:v>
                </c:pt>
                <c:pt idx="14">
                  <c:v>40634</c:v>
                </c:pt>
                <c:pt idx="15">
                  <c:v>40725</c:v>
                </c:pt>
                <c:pt idx="16">
                  <c:v>40817</c:v>
                </c:pt>
                <c:pt idx="17">
                  <c:v>40909</c:v>
                </c:pt>
                <c:pt idx="18">
                  <c:v>41000</c:v>
                </c:pt>
                <c:pt idx="19">
                  <c:v>41091</c:v>
                </c:pt>
                <c:pt idx="20">
                  <c:v>41183</c:v>
                </c:pt>
                <c:pt idx="21">
                  <c:v>41275</c:v>
                </c:pt>
                <c:pt idx="22">
                  <c:v>41365</c:v>
                </c:pt>
                <c:pt idx="23">
                  <c:v>41456</c:v>
                </c:pt>
                <c:pt idx="24">
                  <c:v>41548</c:v>
                </c:pt>
                <c:pt idx="25">
                  <c:v>41640</c:v>
                </c:pt>
                <c:pt idx="26">
                  <c:v>41730</c:v>
                </c:pt>
                <c:pt idx="27">
                  <c:v>41821</c:v>
                </c:pt>
                <c:pt idx="28">
                  <c:v>41913</c:v>
                </c:pt>
                <c:pt idx="29">
                  <c:v>42005</c:v>
                </c:pt>
                <c:pt idx="30">
                  <c:v>42095</c:v>
                </c:pt>
                <c:pt idx="31">
                  <c:v>42186</c:v>
                </c:pt>
                <c:pt idx="32">
                  <c:v>42278</c:v>
                </c:pt>
                <c:pt idx="33">
                  <c:v>42370</c:v>
                </c:pt>
                <c:pt idx="34">
                  <c:v>42461</c:v>
                </c:pt>
                <c:pt idx="35">
                  <c:v>42552</c:v>
                </c:pt>
                <c:pt idx="36">
                  <c:v>42644</c:v>
                </c:pt>
                <c:pt idx="37">
                  <c:v>42736</c:v>
                </c:pt>
                <c:pt idx="38">
                  <c:v>42826</c:v>
                </c:pt>
                <c:pt idx="39">
                  <c:v>42917</c:v>
                </c:pt>
                <c:pt idx="40">
                  <c:v>43009</c:v>
                </c:pt>
                <c:pt idx="41">
                  <c:v>43101</c:v>
                </c:pt>
              </c:numCache>
            </c:numRef>
          </c:cat>
          <c:val>
            <c:numRef>
              <c:f>'FRED Graph'!$L$105:$L$146</c:f>
              <c:numCache>
                <c:formatCode>#,#00</c:formatCode>
                <c:ptCount val="42"/>
                <c:pt idx="0">
                  <c:v>100</c:v>
                </c:pt>
                <c:pt idx="1">
                  <c:v>89.303399999999996</c:v>
                </c:pt>
                <c:pt idx="2">
                  <c:v>88.824060000000003</c:v>
                </c:pt>
                <c:pt idx="3">
                  <c:v>83.361189999999993</c:v>
                </c:pt>
                <c:pt idx="4">
                  <c:v>50.801830000000002</c:v>
                </c:pt>
                <c:pt idx="5">
                  <c:v>72.015349999999998</c:v>
                </c:pt>
                <c:pt idx="6">
                  <c:v>77.473619999999997</c:v>
                </c:pt>
                <c:pt idx="7">
                  <c:v>87.930989999999994</c:v>
                </c:pt>
                <c:pt idx="8">
                  <c:v>95.761780000000002</c:v>
                </c:pt>
                <c:pt idx="9">
                  <c:v>100.20817</c:v>
                </c:pt>
                <c:pt idx="10">
                  <c:v>99.8155</c:v>
                </c:pt>
                <c:pt idx="11">
                  <c:v>105.11819</c:v>
                </c:pt>
                <c:pt idx="12">
                  <c:v>104.89122999999999</c:v>
                </c:pt>
                <c:pt idx="13">
                  <c:v>96.036510000000007</c:v>
                </c:pt>
                <c:pt idx="14">
                  <c:v>98.477149999999995</c:v>
                </c:pt>
                <c:pt idx="15">
                  <c:v>96.849509999999995</c:v>
                </c:pt>
                <c:pt idx="16">
                  <c:v>102.73521</c:v>
                </c:pt>
                <c:pt idx="17">
                  <c:v>117.44889000000001</c:v>
                </c:pt>
                <c:pt idx="18">
                  <c:v>113.79567</c:v>
                </c:pt>
                <c:pt idx="19">
                  <c:v>114.56081</c:v>
                </c:pt>
                <c:pt idx="20">
                  <c:v>112.14019</c:v>
                </c:pt>
                <c:pt idx="21">
                  <c:v>111.61899</c:v>
                </c:pt>
                <c:pt idx="22">
                  <c:v>111.09139</c:v>
                </c:pt>
                <c:pt idx="23">
                  <c:v>112.72951</c:v>
                </c:pt>
                <c:pt idx="24">
                  <c:v>114.87835</c:v>
                </c:pt>
                <c:pt idx="25">
                  <c:v>112.40976999999999</c:v>
                </c:pt>
                <c:pt idx="26">
                  <c:v>117.86823</c:v>
                </c:pt>
                <c:pt idx="27">
                  <c:v>118.89587</c:v>
                </c:pt>
                <c:pt idx="28">
                  <c:v>116.86302999999999</c:v>
                </c:pt>
                <c:pt idx="29">
                  <c:v>113.63437999999999</c:v>
                </c:pt>
                <c:pt idx="30">
                  <c:v>114.37036000000001</c:v>
                </c:pt>
                <c:pt idx="31">
                  <c:v>109.15947</c:v>
                </c:pt>
                <c:pt idx="32">
                  <c:v>101.98829000000001</c:v>
                </c:pt>
                <c:pt idx="33">
                  <c:v>104.43812</c:v>
                </c:pt>
                <c:pt idx="34">
                  <c:v>109.28749000000001</c:v>
                </c:pt>
                <c:pt idx="35">
                  <c:v>108.32105</c:v>
                </c:pt>
                <c:pt idx="36">
                  <c:v>110.57088</c:v>
                </c:pt>
                <c:pt idx="37">
                  <c:v>110.52160000000001</c:v>
                </c:pt>
                <c:pt idx="38">
                  <c:v>109.92307</c:v>
                </c:pt>
                <c:pt idx="39">
                  <c:v>110.85187000000001</c:v>
                </c:pt>
                <c:pt idx="40">
                  <c:v>102.75538</c:v>
                </c:pt>
                <c:pt idx="41">
                  <c:v>103.16295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FC3-4FC9-9F5F-7C153D90F83E}"/>
            </c:ext>
          </c:extLst>
        </c:ser>
        <c:ser>
          <c:idx val="1"/>
          <c:order val="4"/>
          <c:tx>
            <c:strRef>
              <c:f>'FRED Graph'!$N$23</c:f>
              <c:strCache>
                <c:ptCount val="1"/>
                <c:pt idx="0">
                  <c:v>debito delle soc. non finanz.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'FRED Graph'!$N$105:$N$146</c:f>
              <c:numCache>
                <c:formatCode>#,#00</c:formatCode>
                <c:ptCount val="42"/>
                <c:pt idx="0">
                  <c:v>100</c:v>
                </c:pt>
                <c:pt idx="1">
                  <c:v>100.55522999999999</c:v>
                </c:pt>
                <c:pt idx="2">
                  <c:v>101.44971</c:v>
                </c:pt>
                <c:pt idx="3">
                  <c:v>101.96786</c:v>
                </c:pt>
                <c:pt idx="4">
                  <c:v>105.69624</c:v>
                </c:pt>
                <c:pt idx="5">
                  <c:v>107.75767999999999</c:v>
                </c:pt>
                <c:pt idx="6">
                  <c:v>108.18725999999999</c:v>
                </c:pt>
                <c:pt idx="7">
                  <c:v>108.15730000000001</c:v>
                </c:pt>
                <c:pt idx="8">
                  <c:v>107.92786</c:v>
                </c:pt>
                <c:pt idx="9">
                  <c:v>110.2409</c:v>
                </c:pt>
                <c:pt idx="10">
                  <c:v>111.12345999999999</c:v>
                </c:pt>
                <c:pt idx="11">
                  <c:v>113.43353999999999</c:v>
                </c:pt>
                <c:pt idx="12">
                  <c:v>113.18982</c:v>
                </c:pt>
                <c:pt idx="13">
                  <c:v>113.64429</c:v>
                </c:pt>
                <c:pt idx="14">
                  <c:v>114.08201</c:v>
                </c:pt>
                <c:pt idx="15">
                  <c:v>114.98009</c:v>
                </c:pt>
                <c:pt idx="16">
                  <c:v>115.52288</c:v>
                </c:pt>
                <c:pt idx="17">
                  <c:v>117.43643</c:v>
                </c:pt>
                <c:pt idx="18">
                  <c:v>119.38207</c:v>
                </c:pt>
                <c:pt idx="19">
                  <c:v>120.81044</c:v>
                </c:pt>
                <c:pt idx="20">
                  <c:v>123.09406</c:v>
                </c:pt>
                <c:pt idx="21">
                  <c:v>124.97515</c:v>
                </c:pt>
                <c:pt idx="22">
                  <c:v>126.37151</c:v>
                </c:pt>
                <c:pt idx="23">
                  <c:v>129.23132000000001</c:v>
                </c:pt>
                <c:pt idx="24">
                  <c:v>129.17509999999999</c:v>
                </c:pt>
                <c:pt idx="25">
                  <c:v>131.37431000000001</c:v>
                </c:pt>
                <c:pt idx="26">
                  <c:v>132.51069000000001</c:v>
                </c:pt>
                <c:pt idx="27">
                  <c:v>134.22730999999999</c:v>
                </c:pt>
                <c:pt idx="28">
                  <c:v>136.93817000000001</c:v>
                </c:pt>
                <c:pt idx="29">
                  <c:v>140.42155</c:v>
                </c:pt>
                <c:pt idx="30">
                  <c:v>143.51176000000001</c:v>
                </c:pt>
                <c:pt idx="31">
                  <c:v>146.39774</c:v>
                </c:pt>
                <c:pt idx="32">
                  <c:v>146.92251999999999</c:v>
                </c:pt>
                <c:pt idx="33">
                  <c:v>150.51586</c:v>
                </c:pt>
                <c:pt idx="34">
                  <c:v>151.56818999999999</c:v>
                </c:pt>
                <c:pt idx="35">
                  <c:v>152.99680000000001</c:v>
                </c:pt>
                <c:pt idx="36">
                  <c:v>151.59929</c:v>
                </c:pt>
                <c:pt idx="37">
                  <c:v>154.24815000000001</c:v>
                </c:pt>
                <c:pt idx="38">
                  <c:v>155.65860000000001</c:v>
                </c:pt>
                <c:pt idx="39">
                  <c:v>156.47044</c:v>
                </c:pt>
                <c:pt idx="40">
                  <c:v>156.18617</c:v>
                </c:pt>
                <c:pt idx="41">
                  <c:v>157.27207999999999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FC3-4FC9-9F5F-7C153D90F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961472"/>
        <c:axId val="1546962560"/>
      </c:lineChart>
      <c:dateAx>
        <c:axId val="1546961472"/>
        <c:scaling>
          <c:orientation val="minMax"/>
        </c:scaling>
        <c:delete val="0"/>
        <c:axPos val="b"/>
        <c:numFmt formatCode="yy\-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62560"/>
        <c:crosses val="autoZero"/>
        <c:auto val="0"/>
        <c:lblOffset val="100"/>
        <c:baseTimeUnit val="months"/>
      </c:dateAx>
      <c:valAx>
        <c:axId val="154696256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'FRED Graph'!$C$49</c:f>
              <c:strCache>
                <c:ptCount val="1"/>
                <c:pt idx="0">
                  <c:v>debito pubblico, percentuale del Pil</c:v>
                </c:pt>
              </c:strCache>
            </c:strRef>
          </c:tx>
          <c:spPr>
            <a:ln w="79375" cap="rnd">
              <a:solidFill>
                <a:schemeClr val="tx1">
                  <a:alpha val="81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'FRED Graph'!$A$50:$A$109</c:f>
              <c:numCache>
                <c:formatCode>yyyy\-mm\-dd</c:formatCode>
                <c:ptCount val="60"/>
                <c:pt idx="0">
                  <c:v>24108</c:v>
                </c:pt>
                <c:pt idx="1">
                  <c:v>24473</c:v>
                </c:pt>
                <c:pt idx="2">
                  <c:v>24838</c:v>
                </c:pt>
                <c:pt idx="3">
                  <c:v>25204</c:v>
                </c:pt>
                <c:pt idx="4">
                  <c:v>25569</c:v>
                </c:pt>
                <c:pt idx="5">
                  <c:v>25934</c:v>
                </c:pt>
                <c:pt idx="6">
                  <c:v>26299</c:v>
                </c:pt>
                <c:pt idx="7">
                  <c:v>26665</c:v>
                </c:pt>
                <c:pt idx="8">
                  <c:v>27030</c:v>
                </c:pt>
                <c:pt idx="9">
                  <c:v>27395</c:v>
                </c:pt>
                <c:pt idx="10">
                  <c:v>27760</c:v>
                </c:pt>
                <c:pt idx="11">
                  <c:v>28126</c:v>
                </c:pt>
                <c:pt idx="12">
                  <c:v>28491</c:v>
                </c:pt>
                <c:pt idx="13">
                  <c:v>28856</c:v>
                </c:pt>
                <c:pt idx="14">
                  <c:v>29221</c:v>
                </c:pt>
                <c:pt idx="15">
                  <c:v>29587</c:v>
                </c:pt>
                <c:pt idx="16">
                  <c:v>29952</c:v>
                </c:pt>
                <c:pt idx="17">
                  <c:v>30317</c:v>
                </c:pt>
                <c:pt idx="18">
                  <c:v>30682</c:v>
                </c:pt>
                <c:pt idx="19">
                  <c:v>31048</c:v>
                </c:pt>
                <c:pt idx="20">
                  <c:v>31413</c:v>
                </c:pt>
                <c:pt idx="21">
                  <c:v>31778</c:v>
                </c:pt>
                <c:pt idx="22">
                  <c:v>32143</c:v>
                </c:pt>
                <c:pt idx="23">
                  <c:v>32509</c:v>
                </c:pt>
                <c:pt idx="24">
                  <c:v>32874</c:v>
                </c:pt>
                <c:pt idx="25">
                  <c:v>33239</c:v>
                </c:pt>
                <c:pt idx="26">
                  <c:v>33604</c:v>
                </c:pt>
                <c:pt idx="27">
                  <c:v>33970</c:v>
                </c:pt>
                <c:pt idx="28">
                  <c:v>34335</c:v>
                </c:pt>
                <c:pt idx="29">
                  <c:v>34700</c:v>
                </c:pt>
                <c:pt idx="30">
                  <c:v>35065</c:v>
                </c:pt>
                <c:pt idx="31">
                  <c:v>35431</c:v>
                </c:pt>
                <c:pt idx="32">
                  <c:v>35796</c:v>
                </c:pt>
                <c:pt idx="33">
                  <c:v>36161</c:v>
                </c:pt>
                <c:pt idx="34">
                  <c:v>36526</c:v>
                </c:pt>
                <c:pt idx="35">
                  <c:v>36892</c:v>
                </c:pt>
                <c:pt idx="36">
                  <c:v>37257</c:v>
                </c:pt>
                <c:pt idx="37">
                  <c:v>37622</c:v>
                </c:pt>
                <c:pt idx="38">
                  <c:v>37987</c:v>
                </c:pt>
                <c:pt idx="39">
                  <c:v>38353</c:v>
                </c:pt>
                <c:pt idx="40">
                  <c:v>38718</c:v>
                </c:pt>
                <c:pt idx="41">
                  <c:v>39083</c:v>
                </c:pt>
                <c:pt idx="42">
                  <c:v>39448</c:v>
                </c:pt>
                <c:pt idx="43">
                  <c:v>39814</c:v>
                </c:pt>
                <c:pt idx="44">
                  <c:v>40179</c:v>
                </c:pt>
                <c:pt idx="45">
                  <c:v>40544</c:v>
                </c:pt>
                <c:pt idx="46">
                  <c:v>40909</c:v>
                </c:pt>
                <c:pt idx="47">
                  <c:v>41275</c:v>
                </c:pt>
                <c:pt idx="48">
                  <c:v>41640</c:v>
                </c:pt>
                <c:pt idx="49">
                  <c:v>42005</c:v>
                </c:pt>
                <c:pt idx="50">
                  <c:v>42370</c:v>
                </c:pt>
                <c:pt idx="51">
                  <c:v>42736</c:v>
                </c:pt>
                <c:pt idx="52">
                  <c:v>43101</c:v>
                </c:pt>
                <c:pt idx="53">
                  <c:v>43466</c:v>
                </c:pt>
                <c:pt idx="54">
                  <c:v>43831</c:v>
                </c:pt>
                <c:pt idx="55">
                  <c:v>44197</c:v>
                </c:pt>
                <c:pt idx="56">
                  <c:v>44562</c:v>
                </c:pt>
                <c:pt idx="57">
                  <c:v>44927</c:v>
                </c:pt>
                <c:pt idx="58">
                  <c:v>45292</c:v>
                </c:pt>
                <c:pt idx="59">
                  <c:v>45658</c:v>
                </c:pt>
              </c:numCache>
            </c:numRef>
          </c:cat>
          <c:val>
            <c:numRef>
              <c:f>'FRED Graph'!$C$50:$C$109</c:f>
              <c:numCache>
                <c:formatCode>General</c:formatCode>
                <c:ptCount val="60"/>
                <c:pt idx="2" formatCode="000,000">
                  <c:v>39.519770000000001</c:v>
                </c:pt>
                <c:pt idx="3" formatCode="000,000">
                  <c:v>39.102310000000003</c:v>
                </c:pt>
                <c:pt idx="4" formatCode="000,000">
                  <c:v>36.985320000000002</c:v>
                </c:pt>
                <c:pt idx="5" formatCode="000,000">
                  <c:v>35.469540000000002</c:v>
                </c:pt>
                <c:pt idx="6" formatCode="000,000">
                  <c:v>35.748220000000003</c:v>
                </c:pt>
                <c:pt idx="7" formatCode="000,000">
                  <c:v>35.632370000000002</c:v>
                </c:pt>
                <c:pt idx="8" formatCode="000,000">
                  <c:v>33.747579999999999</c:v>
                </c:pt>
                <c:pt idx="9" formatCode="000,000">
                  <c:v>31.773790000000002</c:v>
                </c:pt>
                <c:pt idx="10" formatCode="000,000">
                  <c:v>30.79768</c:v>
                </c:pt>
                <c:pt idx="11" formatCode="000,000">
                  <c:v>32.7301</c:v>
                </c:pt>
                <c:pt idx="12" formatCode="000,000">
                  <c:v>33.787529999999997</c:v>
                </c:pt>
                <c:pt idx="13" formatCode="000,000">
                  <c:v>33.218730000000001</c:v>
                </c:pt>
                <c:pt idx="14" formatCode="000,000">
                  <c:v>31.86206</c:v>
                </c:pt>
                <c:pt idx="15" formatCode="000,000">
                  <c:v>31.026150000000001</c:v>
                </c:pt>
                <c:pt idx="16" formatCode="000,000">
                  <c:v>31.157</c:v>
                </c:pt>
                <c:pt idx="17" formatCode="000,000">
                  <c:v>31.355869999999999</c:v>
                </c:pt>
                <c:pt idx="18" formatCode="000,000">
                  <c:v>35.181559999999998</c:v>
                </c:pt>
                <c:pt idx="19" formatCode="000,000">
                  <c:v>37.175530000000002</c:v>
                </c:pt>
                <c:pt idx="20" formatCode="000,000">
                  <c:v>40.085470000000001</c:v>
                </c:pt>
                <c:pt idx="21" formatCode="000,000">
                  <c:v>43.787149999999997</c:v>
                </c:pt>
                <c:pt idx="22" formatCode="000,000">
                  <c:v>47.552860000000003</c:v>
                </c:pt>
                <c:pt idx="23" formatCode="000,000">
                  <c:v>48.556669999999997</c:v>
                </c:pt>
                <c:pt idx="24" formatCode="000,000">
                  <c:v>49.715479999999999</c:v>
                </c:pt>
                <c:pt idx="25" formatCode="000,000">
                  <c:v>51.38111</c:v>
                </c:pt>
                <c:pt idx="26" formatCode="000,000">
                  <c:v>56.03613</c:v>
                </c:pt>
                <c:pt idx="27" formatCode="000,000">
                  <c:v>60.685989999999997</c:v>
                </c:pt>
                <c:pt idx="28" formatCode="000,000">
                  <c:v>62.522559999999999</c:v>
                </c:pt>
                <c:pt idx="29" formatCode="000,000">
                  <c:v>64.668610000000001</c:v>
                </c:pt>
                <c:pt idx="30" formatCode="000,000">
                  <c:v>64.385840000000002</c:v>
                </c:pt>
                <c:pt idx="31" formatCode="000,000">
                  <c:v>64.182820000000007</c:v>
                </c:pt>
                <c:pt idx="32" formatCode="000,000">
                  <c:v>64.446969999999993</c:v>
                </c:pt>
                <c:pt idx="33" formatCode="000,000">
                  <c:v>62.770319999999998</c:v>
                </c:pt>
                <c:pt idx="34" formatCode="000,000">
                  <c:v>60.406959999999998</c:v>
                </c:pt>
                <c:pt idx="35" formatCode="000,000">
                  <c:v>58.348019999999998</c:v>
                </c:pt>
                <c:pt idx="36" formatCode="000,000">
                  <c:v>54.240850000000002</c:v>
                </c:pt>
                <c:pt idx="37" formatCode="000,000">
                  <c:v>55.753050000000002</c:v>
                </c:pt>
                <c:pt idx="38" formatCode="000,000">
                  <c:v>57.857819999999997</c:v>
                </c:pt>
                <c:pt idx="39" formatCode="000,000">
                  <c:v>59.459600000000002</c:v>
                </c:pt>
                <c:pt idx="40" formatCode="000,000">
                  <c:v>60.660319999999999</c:v>
                </c:pt>
                <c:pt idx="41" formatCode="000,000">
                  <c:v>61.282769999999999</c:v>
                </c:pt>
                <c:pt idx="42" formatCode="000,000">
                  <c:v>61.83717</c:v>
                </c:pt>
                <c:pt idx="43" formatCode="000,000">
                  <c:v>62.862589999999997</c:v>
                </c:pt>
                <c:pt idx="44" formatCode="000,000">
                  <c:v>73.489980000000003</c:v>
                </c:pt>
                <c:pt idx="45" formatCode="000,000">
                  <c:v>84.162779999999998</c:v>
                </c:pt>
                <c:pt idx="46" formatCode="000,000">
                  <c:v>92.023880000000005</c:v>
                </c:pt>
                <c:pt idx="47" formatCode="000,000">
                  <c:v>96.369309999999999</c:v>
                </c:pt>
                <c:pt idx="48" formatCode="000,000">
                  <c:v>100.45153999999999</c:v>
                </c:pt>
                <c:pt idx="49" formatCode="000,000">
                  <c:v>100.42722000000001</c:v>
                </c:pt>
                <c:pt idx="50" formatCode="000,000">
                  <c:v>101.69852</c:v>
                </c:pt>
                <c:pt idx="51" formatCode="000,000">
                  <c:v>103.09358</c:v>
                </c:pt>
                <c:pt idx="52" formatCode="000,000">
                  <c:v>102.29358000000001</c:v>
                </c:pt>
                <c:pt idx="53" formatCode="000,000">
                  <c:v>101.99357999999999</c:v>
                </c:pt>
                <c:pt idx="54" formatCode="000,000">
                  <c:v>102.49357999999999</c:v>
                </c:pt>
                <c:pt idx="55" formatCode="000,000">
                  <c:v>103.69358</c:v>
                </c:pt>
                <c:pt idx="56" formatCode="000,000">
                  <c:v>105.09357999999999</c:v>
                </c:pt>
                <c:pt idx="57" formatCode="000,000">
                  <c:v>106.39357999999999</c:v>
                </c:pt>
                <c:pt idx="58" formatCode="000,000">
                  <c:v>107.59357999999997</c:v>
                </c:pt>
                <c:pt idx="59" formatCode="000,000">
                  <c:v>108.79357999999996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1D-48FB-8F6E-7CD1ED033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960384"/>
        <c:axId val="1546959296"/>
      </c:lineChart>
      <c:lineChart>
        <c:grouping val="standard"/>
        <c:varyColors val="0"/>
        <c:ser>
          <c:idx val="0"/>
          <c:order val="0"/>
          <c:tx>
            <c:strRef>
              <c:f>'FRED Graph'!$B$49</c:f>
              <c:strCache>
                <c:ptCount val="1"/>
                <c:pt idx="0">
                  <c:v>surplus (+) o deficit (-) di bilancio pubblico, perc. Del Pil</c:v>
                </c:pt>
              </c:strCache>
            </c:strRef>
          </c:tx>
          <c:spPr>
            <a:ln w="1143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'FRED Graph'!$A$50:$A$109</c:f>
              <c:numCache>
                <c:formatCode>yyyy\-mm\-dd</c:formatCode>
                <c:ptCount val="60"/>
                <c:pt idx="0">
                  <c:v>24108</c:v>
                </c:pt>
                <c:pt idx="1">
                  <c:v>24473</c:v>
                </c:pt>
                <c:pt idx="2">
                  <c:v>24838</c:v>
                </c:pt>
                <c:pt idx="3">
                  <c:v>25204</c:v>
                </c:pt>
                <c:pt idx="4">
                  <c:v>25569</c:v>
                </c:pt>
                <c:pt idx="5">
                  <c:v>25934</c:v>
                </c:pt>
                <c:pt idx="6">
                  <c:v>26299</c:v>
                </c:pt>
                <c:pt idx="7">
                  <c:v>26665</c:v>
                </c:pt>
                <c:pt idx="8">
                  <c:v>27030</c:v>
                </c:pt>
                <c:pt idx="9">
                  <c:v>27395</c:v>
                </c:pt>
                <c:pt idx="10">
                  <c:v>27760</c:v>
                </c:pt>
                <c:pt idx="11">
                  <c:v>28126</c:v>
                </c:pt>
                <c:pt idx="12">
                  <c:v>28491</c:v>
                </c:pt>
                <c:pt idx="13">
                  <c:v>28856</c:v>
                </c:pt>
                <c:pt idx="14">
                  <c:v>29221</c:v>
                </c:pt>
                <c:pt idx="15">
                  <c:v>29587</c:v>
                </c:pt>
                <c:pt idx="16">
                  <c:v>29952</c:v>
                </c:pt>
                <c:pt idx="17">
                  <c:v>30317</c:v>
                </c:pt>
                <c:pt idx="18">
                  <c:v>30682</c:v>
                </c:pt>
                <c:pt idx="19">
                  <c:v>31048</c:v>
                </c:pt>
                <c:pt idx="20">
                  <c:v>31413</c:v>
                </c:pt>
                <c:pt idx="21">
                  <c:v>31778</c:v>
                </c:pt>
                <c:pt idx="22">
                  <c:v>32143</c:v>
                </c:pt>
                <c:pt idx="23">
                  <c:v>32509</c:v>
                </c:pt>
                <c:pt idx="24">
                  <c:v>32874</c:v>
                </c:pt>
                <c:pt idx="25">
                  <c:v>33239</c:v>
                </c:pt>
                <c:pt idx="26">
                  <c:v>33604</c:v>
                </c:pt>
                <c:pt idx="27">
                  <c:v>33970</c:v>
                </c:pt>
                <c:pt idx="28">
                  <c:v>34335</c:v>
                </c:pt>
                <c:pt idx="29">
                  <c:v>34700</c:v>
                </c:pt>
                <c:pt idx="30">
                  <c:v>35065</c:v>
                </c:pt>
                <c:pt idx="31">
                  <c:v>35431</c:v>
                </c:pt>
                <c:pt idx="32">
                  <c:v>35796</c:v>
                </c:pt>
                <c:pt idx="33">
                  <c:v>36161</c:v>
                </c:pt>
                <c:pt idx="34">
                  <c:v>36526</c:v>
                </c:pt>
                <c:pt idx="35">
                  <c:v>36892</c:v>
                </c:pt>
                <c:pt idx="36">
                  <c:v>37257</c:v>
                </c:pt>
                <c:pt idx="37">
                  <c:v>37622</c:v>
                </c:pt>
                <c:pt idx="38">
                  <c:v>37987</c:v>
                </c:pt>
                <c:pt idx="39">
                  <c:v>38353</c:v>
                </c:pt>
                <c:pt idx="40">
                  <c:v>38718</c:v>
                </c:pt>
                <c:pt idx="41">
                  <c:v>39083</c:v>
                </c:pt>
                <c:pt idx="42">
                  <c:v>39448</c:v>
                </c:pt>
                <c:pt idx="43">
                  <c:v>39814</c:v>
                </c:pt>
                <c:pt idx="44">
                  <c:v>40179</c:v>
                </c:pt>
                <c:pt idx="45">
                  <c:v>40544</c:v>
                </c:pt>
                <c:pt idx="46">
                  <c:v>40909</c:v>
                </c:pt>
                <c:pt idx="47">
                  <c:v>41275</c:v>
                </c:pt>
                <c:pt idx="48">
                  <c:v>41640</c:v>
                </c:pt>
                <c:pt idx="49">
                  <c:v>42005</c:v>
                </c:pt>
                <c:pt idx="50">
                  <c:v>42370</c:v>
                </c:pt>
                <c:pt idx="51">
                  <c:v>42736</c:v>
                </c:pt>
                <c:pt idx="52">
                  <c:v>43101</c:v>
                </c:pt>
                <c:pt idx="53">
                  <c:v>43466</c:v>
                </c:pt>
                <c:pt idx="54">
                  <c:v>43831</c:v>
                </c:pt>
                <c:pt idx="55">
                  <c:v>44197</c:v>
                </c:pt>
                <c:pt idx="56">
                  <c:v>44562</c:v>
                </c:pt>
                <c:pt idx="57">
                  <c:v>44927</c:v>
                </c:pt>
                <c:pt idx="58">
                  <c:v>45292</c:v>
                </c:pt>
                <c:pt idx="59">
                  <c:v>45658</c:v>
                </c:pt>
              </c:numCache>
            </c:numRef>
          </c:cat>
          <c:val>
            <c:numRef>
              <c:f>'FRED Graph'!$B$50:$B$109</c:f>
              <c:numCache>
                <c:formatCode>000,000</c:formatCode>
                <c:ptCount val="60"/>
                <c:pt idx="0">
                  <c:v>-0.45462999999999998</c:v>
                </c:pt>
                <c:pt idx="1">
                  <c:v>-1.00505</c:v>
                </c:pt>
                <c:pt idx="2">
                  <c:v>-2.6748500000000002</c:v>
                </c:pt>
                <c:pt idx="3">
                  <c:v>0.31858999999999998</c:v>
                </c:pt>
                <c:pt idx="4">
                  <c:v>-0.26479000000000003</c:v>
                </c:pt>
                <c:pt idx="5">
                  <c:v>-1.9773400000000001</c:v>
                </c:pt>
                <c:pt idx="6">
                  <c:v>-1.8272900000000001</c:v>
                </c:pt>
                <c:pt idx="7">
                  <c:v>-1.0459000000000001</c:v>
                </c:pt>
                <c:pt idx="8">
                  <c:v>-0.39701999999999998</c:v>
                </c:pt>
                <c:pt idx="9">
                  <c:v>-3.1599400000000002</c:v>
                </c:pt>
                <c:pt idx="10">
                  <c:v>-3.9357099999999998</c:v>
                </c:pt>
                <c:pt idx="11">
                  <c:v>-2.5775000000000001</c:v>
                </c:pt>
                <c:pt idx="12">
                  <c:v>-2.5167999999999999</c:v>
                </c:pt>
                <c:pt idx="13">
                  <c:v>-1.55009</c:v>
                </c:pt>
                <c:pt idx="14">
                  <c:v>-2.5838999999999999</c:v>
                </c:pt>
                <c:pt idx="15">
                  <c:v>-2.4623300000000001</c:v>
                </c:pt>
                <c:pt idx="16">
                  <c:v>-3.8273000000000001</c:v>
                </c:pt>
                <c:pt idx="17">
                  <c:v>-5.71821</c:v>
                </c:pt>
                <c:pt idx="18">
                  <c:v>-4.5910000000000002</c:v>
                </c:pt>
                <c:pt idx="19">
                  <c:v>-4.8930400000000001</c:v>
                </c:pt>
                <c:pt idx="20">
                  <c:v>-4.8306699999999996</c:v>
                </c:pt>
                <c:pt idx="21">
                  <c:v>-3.0838999999999999</c:v>
                </c:pt>
                <c:pt idx="22">
                  <c:v>-2.9634299999999998</c:v>
                </c:pt>
                <c:pt idx="23">
                  <c:v>-2.7056100000000001</c:v>
                </c:pt>
                <c:pt idx="24">
                  <c:v>-3.7067000000000001</c:v>
                </c:pt>
                <c:pt idx="25">
                  <c:v>-4.3720699999999999</c:v>
                </c:pt>
                <c:pt idx="26">
                  <c:v>-4.4525499999999996</c:v>
                </c:pt>
                <c:pt idx="27">
                  <c:v>-3.7187299999999999</c:v>
                </c:pt>
                <c:pt idx="28">
                  <c:v>-2.7882500000000001</c:v>
                </c:pt>
                <c:pt idx="29">
                  <c:v>-2.1460400000000002</c:v>
                </c:pt>
                <c:pt idx="30">
                  <c:v>-1.3307199999999999</c:v>
                </c:pt>
                <c:pt idx="31">
                  <c:v>-0.25513000000000002</c:v>
                </c:pt>
                <c:pt idx="32">
                  <c:v>0.76432999999999995</c:v>
                </c:pt>
                <c:pt idx="33">
                  <c:v>1.30427</c:v>
                </c:pt>
                <c:pt idx="34">
                  <c:v>2.3042600000000002</c:v>
                </c:pt>
                <c:pt idx="35">
                  <c:v>1.2118500000000001</c:v>
                </c:pt>
                <c:pt idx="36">
                  <c:v>-1.4424999999999999</c:v>
                </c:pt>
                <c:pt idx="37">
                  <c:v>-3.2953100000000002</c:v>
                </c:pt>
                <c:pt idx="38">
                  <c:v>-3.37921</c:v>
                </c:pt>
                <c:pt idx="39">
                  <c:v>-2.4419300000000002</c:v>
                </c:pt>
                <c:pt idx="40">
                  <c:v>-1.7965100000000001</c:v>
                </c:pt>
                <c:pt idx="41">
                  <c:v>-1.1119699999999999</c:v>
                </c:pt>
                <c:pt idx="42">
                  <c:v>-3.1166800000000001</c:v>
                </c:pt>
                <c:pt idx="43">
                  <c:v>-9.7771100000000004</c:v>
                </c:pt>
                <c:pt idx="44">
                  <c:v>-8.6337299999999999</c:v>
                </c:pt>
                <c:pt idx="45">
                  <c:v>-8.3615399999999998</c:v>
                </c:pt>
                <c:pt idx="46">
                  <c:v>-6.7108400000000001</c:v>
                </c:pt>
                <c:pt idx="47">
                  <c:v>-4.04854</c:v>
                </c:pt>
                <c:pt idx="48">
                  <c:v>-2.7657099999999999</c:v>
                </c:pt>
                <c:pt idx="49">
                  <c:v>-2.4067699999999999</c:v>
                </c:pt>
                <c:pt idx="50">
                  <c:v>-3.12527</c:v>
                </c:pt>
                <c:pt idx="51">
                  <c:v>-3.5</c:v>
                </c:pt>
                <c:pt idx="52">
                  <c:v>-4.2</c:v>
                </c:pt>
                <c:pt idx="53">
                  <c:v>-4.5999999999999996</c:v>
                </c:pt>
                <c:pt idx="54">
                  <c:v>-4.5999999999999996</c:v>
                </c:pt>
                <c:pt idx="55">
                  <c:v>-4.9000000000000004</c:v>
                </c:pt>
                <c:pt idx="56">
                  <c:v>-5.0999999999999996</c:v>
                </c:pt>
                <c:pt idx="57">
                  <c:v>-5.0999999999999996</c:v>
                </c:pt>
                <c:pt idx="58">
                  <c:v>-5.0999999999999996</c:v>
                </c:pt>
                <c:pt idx="59">
                  <c:v>-5.0999999999999996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1D-48FB-8F6E-7CD1ED033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960928"/>
        <c:axId val="1546955488"/>
      </c:lineChart>
      <c:dateAx>
        <c:axId val="154696038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9296"/>
        <c:crosses val="autoZero"/>
        <c:auto val="1"/>
        <c:lblOffset val="100"/>
        <c:baseTimeUnit val="years"/>
      </c:dateAx>
      <c:valAx>
        <c:axId val="15469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60384"/>
        <c:crosses val="autoZero"/>
        <c:crossBetween val="between"/>
      </c:valAx>
      <c:valAx>
        <c:axId val="154695548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60928"/>
        <c:crosses val="max"/>
        <c:crossBetween val="between"/>
      </c:valAx>
      <c:dateAx>
        <c:axId val="1546960928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546955488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11890915253849048"/>
          <c:y val="0.76469900582270789"/>
          <c:w val="0.81634002512605364"/>
          <c:h val="0.1212925820920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77690288713913E-2"/>
          <c:y val="1.5016445151867244E-2"/>
          <c:w val="0.93099304461942256"/>
          <c:h val="0.87515198386417525"/>
        </c:manualLayout>
      </c:layout>
      <c:lineChart>
        <c:grouping val="standard"/>
        <c:varyColors val="0"/>
        <c:ser>
          <c:idx val="0"/>
          <c:order val="0"/>
          <c:tx>
            <c:strRef>
              <c:f>Foglio1!$N$3</c:f>
              <c:strCache>
                <c:ptCount val="1"/>
                <c:pt idx="0">
                  <c:v>apr-49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Foglio1!$N$4:$N$50</c:f>
              <c:numCache>
                <c:formatCode>General</c:formatCode>
                <c:ptCount val="47"/>
                <c:pt idx="0">
                  <c:v>0</c:v>
                </c:pt>
                <c:pt idx="1">
                  <c:v>1.0324154824197684E-2</c:v>
                </c:pt>
                <c:pt idx="2">
                  <c:v>1.8447564311516729E-3</c:v>
                </c:pt>
                <c:pt idx="3">
                  <c:v>4.1218463767286995E-2</c:v>
                </c:pt>
                <c:pt idx="4">
                  <c:v>7.2973913209237518E-2</c:v>
                </c:pt>
                <c:pt idx="5">
                  <c:v>0.11443780440149065</c:v>
                </c:pt>
                <c:pt idx="6">
                  <c:v>0.13577664674653778</c:v>
                </c:pt>
                <c:pt idx="7">
                  <c:v>0.15120235610327959</c:v>
                </c:pt>
                <c:pt idx="8">
                  <c:v>0.17114964877667527</c:v>
                </c:pt>
                <c:pt idx="9">
                  <c:v>0.19528684032444077</c:v>
                </c:pt>
                <c:pt idx="10">
                  <c:v>0.19791934730601701</c:v>
                </c:pt>
                <c:pt idx="11">
                  <c:v>0.21071969805278368</c:v>
                </c:pt>
                <c:pt idx="12">
                  <c:v>0.2133274240128098</c:v>
                </c:pt>
                <c:pt idx="13">
                  <c:v>0.22208608545639952</c:v>
                </c:pt>
                <c:pt idx="14">
                  <c:v>0.26222180920519644</c:v>
                </c:pt>
                <c:pt idx="15">
                  <c:v>0.28568467103193895</c:v>
                </c:pt>
                <c:pt idx="16">
                  <c:v>0.29562281378968525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58-41E1-98DC-7E610D26ED1B}"/>
            </c:ext>
          </c:extLst>
        </c:ser>
        <c:ser>
          <c:idx val="1"/>
          <c:order val="1"/>
          <c:tx>
            <c:strRef>
              <c:f>Foglio1!$O$3</c:f>
              <c:strCache>
                <c:ptCount val="1"/>
                <c:pt idx="0">
                  <c:v>gen-54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Foglio1!$O$4:$O$50</c:f>
              <c:numCache>
                <c:formatCode>General</c:formatCode>
                <c:ptCount val="47"/>
                <c:pt idx="0">
                  <c:v>0</c:v>
                </c:pt>
                <c:pt idx="1">
                  <c:v>1.0899120862117861E-3</c:v>
                </c:pt>
                <c:pt idx="2">
                  <c:v>1.2395863013750397E-2</c:v>
                </c:pt>
                <c:pt idx="3">
                  <c:v>3.2205241616677593E-2</c:v>
                </c:pt>
                <c:pt idx="4">
                  <c:v>6.1687589984734448E-2</c:v>
                </c:pt>
                <c:pt idx="5">
                  <c:v>7.8963149423248558E-2</c:v>
                </c:pt>
                <c:pt idx="6">
                  <c:v>9.3534307888842427E-2</c:v>
                </c:pt>
                <c:pt idx="7">
                  <c:v>0.10009906576268368</c:v>
                </c:pt>
                <c:pt idx="8">
                  <c:v>9.5826217895616628E-2</c:v>
                </c:pt>
                <c:pt idx="9">
                  <c:v>0.10488139469498114</c:v>
                </c:pt>
                <c:pt idx="10">
                  <c:v>0.10388885010123561</c:v>
                </c:pt>
                <c:pt idx="11">
                  <c:v>0.12205807706750238</c:v>
                </c:pt>
                <c:pt idx="12">
                  <c:v>0.12924364705416158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58-41E1-98DC-7E610D26ED1B}"/>
            </c:ext>
          </c:extLst>
        </c:ser>
        <c:ser>
          <c:idx val="2"/>
          <c:order val="2"/>
          <c:tx>
            <c:strRef>
              <c:f>Foglio1!$P$3</c:f>
              <c:strCache>
                <c:ptCount val="1"/>
                <c:pt idx="0">
                  <c:v>gen-58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Foglio1!$P$4:$P$50</c:f>
              <c:numCache>
                <c:formatCode>General</c:formatCode>
                <c:ptCount val="47"/>
                <c:pt idx="0">
                  <c:v>0</c:v>
                </c:pt>
                <c:pt idx="1">
                  <c:v>6.5737091547459769E-3</c:v>
                </c:pt>
                <c:pt idx="2">
                  <c:v>2.9864355528762987E-2</c:v>
                </c:pt>
                <c:pt idx="3">
                  <c:v>5.3956027545923213E-2</c:v>
                </c:pt>
                <c:pt idx="4">
                  <c:v>7.4205666774708856E-2</c:v>
                </c:pt>
                <c:pt idx="5">
                  <c:v>9.8444262309747899E-2</c:v>
                </c:pt>
                <c:pt idx="6">
                  <c:v>9.9226363377988402E-2</c:v>
                </c:pt>
                <c:pt idx="7">
                  <c:v>0.10235958481547169</c:v>
                </c:pt>
                <c:pt idx="8">
                  <c:v>0.12713288561229952</c:v>
                </c:pt>
                <c:pt idx="9">
                  <c:v>0.12105327990409731</c:v>
                </c:pt>
                <c:pt idx="10">
                  <c:v>0.12653830987718306</c:v>
                </c:pt>
                <c:pt idx="11">
                  <c:v>0.1120799346517225</c:v>
                </c:pt>
                <c:pt idx="12">
                  <c:v>0.11958679739074851</c:v>
                </c:pt>
                <c:pt idx="13">
                  <c:v>0.13859154367413407</c:v>
                </c:pt>
                <c:pt idx="14">
                  <c:v>0.1604483954369067</c:v>
                </c:pt>
                <c:pt idx="15">
                  <c:v>0.18320605696503511</c:v>
                </c:pt>
                <c:pt idx="16">
                  <c:v>0.20430971064669068</c:v>
                </c:pt>
                <c:pt idx="17">
                  <c:v>0.21519271754831104</c:v>
                </c:pt>
                <c:pt idx="18">
                  <c:v>0.23012145448089205</c:v>
                </c:pt>
                <c:pt idx="19">
                  <c:v>0.23416684042867275</c:v>
                </c:pt>
                <c:pt idx="20">
                  <c:v>0.24763907326012635</c:v>
                </c:pt>
                <c:pt idx="21">
                  <c:v>0.26163912968976777</c:v>
                </c:pt>
                <c:pt idx="22">
                  <c:v>0.28937533074995669</c:v>
                </c:pt>
                <c:pt idx="23">
                  <c:v>0.29782842223410455</c:v>
                </c:pt>
                <c:pt idx="24">
                  <c:v>0.32519026079440549</c:v>
                </c:pt>
                <c:pt idx="25">
                  <c:v>0.33961766853366204</c:v>
                </c:pt>
                <c:pt idx="26">
                  <c:v>0.3605465279598552</c:v>
                </c:pt>
                <c:pt idx="27">
                  <c:v>0.36474915992091606</c:v>
                </c:pt>
                <c:pt idx="28">
                  <c:v>0.39777288720884552</c:v>
                </c:pt>
                <c:pt idx="29">
                  <c:v>0.41543054784235767</c:v>
                </c:pt>
                <c:pt idx="30">
                  <c:v>0.44689936323966717</c:v>
                </c:pt>
                <c:pt idx="31">
                  <c:v>0.48023655030461687</c:v>
                </c:pt>
                <c:pt idx="32">
                  <c:v>0.51626894091885367</c:v>
                </c:pt>
                <c:pt idx="33">
                  <c:v>0.52144876911124016</c:v>
                </c:pt>
                <c:pt idx="34">
                  <c:v>0.53433399603753795</c:v>
                </c:pt>
                <c:pt idx="35">
                  <c:v>0.54692124692991784</c:v>
                </c:pt>
                <c:pt idx="36">
                  <c:v>0.56062057466020088</c:v>
                </c:pt>
                <c:pt idx="37">
                  <c:v>0.56157678181754367</c:v>
                </c:pt>
                <c:pt idx="38">
                  <c:v>0.57635136948546495</c:v>
                </c:pt>
                <c:pt idx="39">
                  <c:v>0.58823737885691441</c:v>
                </c:pt>
                <c:pt idx="40">
                  <c:v>0.62062936942628277</c:v>
                </c:pt>
                <c:pt idx="41">
                  <c:v>0.64770699527986708</c:v>
                </c:pt>
                <c:pt idx="42">
                  <c:v>0.66047626617449007</c:v>
                </c:pt>
                <c:pt idx="43">
                  <c:v>0.66700696493173073</c:v>
                </c:pt>
                <c:pt idx="44">
                  <c:v>0.69309741614176779</c:v>
                </c:pt>
                <c:pt idx="45">
                  <c:v>0.6982445564320503</c:v>
                </c:pt>
                <c:pt idx="46">
                  <c:v>0.70946166810149358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58-41E1-98DC-7E610D26ED1B}"/>
            </c:ext>
          </c:extLst>
        </c:ser>
        <c:ser>
          <c:idx val="3"/>
          <c:order val="3"/>
          <c:tx>
            <c:strRef>
              <c:f>Foglio1!$Q$3</c:f>
              <c:strCache>
                <c:ptCount val="1"/>
                <c:pt idx="0">
                  <c:v>ott-70</c:v>
                </c:pt>
              </c:strCache>
            </c:strRef>
          </c:tx>
          <c:spPr>
            <a:ln w="317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Foglio1!$Q$4:$Q$50</c:f>
              <c:numCache>
                <c:formatCode>General</c:formatCode>
                <c:ptCount val="47"/>
                <c:pt idx="0">
                  <c:v>0</c:v>
                </c:pt>
                <c:pt idx="1">
                  <c:v>2.7159914524667483E-2</c:v>
                </c:pt>
                <c:pt idx="2">
                  <c:v>3.2717999275886811E-2</c:v>
                </c:pt>
                <c:pt idx="3">
                  <c:v>4.1217109735147472E-2</c:v>
                </c:pt>
                <c:pt idx="4">
                  <c:v>4.3672084142996725E-2</c:v>
                </c:pt>
                <c:pt idx="5">
                  <c:v>6.2864728418076332E-2</c:v>
                </c:pt>
                <c:pt idx="6">
                  <c:v>8.6989202934623311E-2</c:v>
                </c:pt>
                <c:pt idx="7">
                  <c:v>9.725463070737983E-2</c:v>
                </c:pt>
                <c:pt idx="8">
                  <c:v>0.11562773454507802</c:v>
                </c:pt>
                <c:pt idx="9">
                  <c:v>0.1432374339327831</c:v>
                </c:pt>
                <c:pt idx="10">
                  <c:v>0.15568330526230056</c:v>
                </c:pt>
                <c:pt idx="11">
                  <c:v>0.14960553664905829</c:v>
                </c:pt>
                <c:pt idx="12">
                  <c:v>0.16051788472257078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F58-41E1-98DC-7E610D26ED1B}"/>
            </c:ext>
          </c:extLst>
        </c:ser>
        <c:ser>
          <c:idx val="4"/>
          <c:order val="4"/>
          <c:tx>
            <c:strRef>
              <c:f>Foglio1!$R$3</c:f>
              <c:strCache>
                <c:ptCount val="1"/>
                <c:pt idx="0">
                  <c:v>gen-75</c:v>
                </c:pt>
              </c:strCache>
            </c:strRef>
          </c:tx>
          <c:spPr>
            <a:ln w="317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Foglio1!$R$4:$R$50</c:f>
              <c:numCache>
                <c:formatCode>General</c:formatCode>
                <c:ptCount val="47"/>
                <c:pt idx="0">
                  <c:v>0</c:v>
                </c:pt>
                <c:pt idx="1">
                  <c:v>7.1454371506496361E-3</c:v>
                </c:pt>
                <c:pt idx="2">
                  <c:v>2.4384317960778334E-2</c:v>
                </c:pt>
                <c:pt idx="3">
                  <c:v>3.817772968171762E-2</c:v>
                </c:pt>
                <c:pt idx="4">
                  <c:v>6.1523864866092515E-2</c:v>
                </c:pt>
                <c:pt idx="5">
                  <c:v>6.9312218329838027E-2</c:v>
                </c:pt>
                <c:pt idx="6">
                  <c:v>7.5179753417171424E-2</c:v>
                </c:pt>
                <c:pt idx="7">
                  <c:v>8.2973153602746486E-2</c:v>
                </c:pt>
                <c:pt idx="8">
                  <c:v>9.5768395841789644E-2</c:v>
                </c:pt>
                <c:pt idx="9">
                  <c:v>0.11707132964538114</c:v>
                </c:pt>
                <c:pt idx="10">
                  <c:v>0.13722721567309937</c:v>
                </c:pt>
                <c:pt idx="11">
                  <c:v>0.13725208880211737</c:v>
                </c:pt>
                <c:pt idx="12">
                  <c:v>0.14088194347815741</c:v>
                </c:pt>
                <c:pt idx="13">
                  <c:v>0.18496848322217341</c:v>
                </c:pt>
                <c:pt idx="14">
                  <c:v>0.19688361322212278</c:v>
                </c:pt>
                <c:pt idx="15">
                  <c:v>0.21297148097494012</c:v>
                </c:pt>
                <c:pt idx="16">
                  <c:v>0.21515220552558367</c:v>
                </c:pt>
                <c:pt idx="17">
                  <c:v>0.21645155615667622</c:v>
                </c:pt>
                <c:pt idx="18">
                  <c:v>0.22548825231302083</c:v>
                </c:pt>
                <c:pt idx="19">
                  <c:v>0.22855287414413006</c:v>
                </c:pt>
                <c:pt idx="20">
                  <c:v>0.23241686066505696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F58-41E1-98DC-7E610D26ED1B}"/>
            </c:ext>
          </c:extLst>
        </c:ser>
        <c:ser>
          <c:idx val="5"/>
          <c:order val="5"/>
          <c:tx>
            <c:strRef>
              <c:f>Foglio1!$S$3</c:f>
              <c:strCache>
                <c:ptCount val="1"/>
                <c:pt idx="0">
                  <c:v>lug-82</c:v>
                </c:pt>
              </c:strCache>
            </c:strRef>
          </c:tx>
          <c:spPr>
            <a:ln w="317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Foglio1!$S$4:$S$50</c:f>
              <c:numCache>
                <c:formatCode>General</c:formatCode>
                <c:ptCount val="47"/>
                <c:pt idx="0">
                  <c:v>0</c:v>
                </c:pt>
                <c:pt idx="1">
                  <c:v>3.9942462852859961E-4</c:v>
                </c:pt>
                <c:pt idx="2">
                  <c:v>1.3583231577605215E-2</c:v>
                </c:pt>
                <c:pt idx="3">
                  <c:v>3.6648386175966552E-2</c:v>
                </c:pt>
                <c:pt idx="4">
                  <c:v>5.7371700647417923E-2</c:v>
                </c:pt>
                <c:pt idx="5">
                  <c:v>7.9430793432906155E-2</c:v>
                </c:pt>
                <c:pt idx="6">
                  <c:v>0.10053117887179019</c:v>
                </c:pt>
                <c:pt idx="7">
                  <c:v>0.11954605596856727</c:v>
                </c:pt>
                <c:pt idx="8">
                  <c:v>0.13033919768886681</c:v>
                </c:pt>
                <c:pt idx="9">
                  <c:v>0.1396177318063625</c:v>
                </c:pt>
                <c:pt idx="10">
                  <c:v>0.15066161689619118</c:v>
                </c:pt>
                <c:pt idx="11">
                  <c:v>0.16079267847008616</c:v>
                </c:pt>
                <c:pt idx="12">
                  <c:v>0.17851942584621483</c:v>
                </c:pt>
                <c:pt idx="13">
                  <c:v>0.18727926678815088</c:v>
                </c:pt>
                <c:pt idx="14">
                  <c:v>0.19836256491201709</c:v>
                </c:pt>
                <c:pt idx="15">
                  <c:v>0.20375979755818596</c:v>
                </c:pt>
                <c:pt idx="16">
                  <c:v>0.21528016858189991</c:v>
                </c:pt>
                <c:pt idx="17">
                  <c:v>0.2218071434947686</c:v>
                </c:pt>
                <c:pt idx="18">
                  <c:v>0.23091170142097228</c:v>
                </c:pt>
                <c:pt idx="19">
                  <c:v>0.24419198206530468</c:v>
                </c:pt>
                <c:pt idx="20">
                  <c:v>0.25498674148476264</c:v>
                </c:pt>
                <c:pt idx="21">
                  <c:v>0.27653552371760215</c:v>
                </c:pt>
                <c:pt idx="22">
                  <c:v>0.28313044199511705</c:v>
                </c:pt>
                <c:pt idx="23">
                  <c:v>0.29998907317750367</c:v>
                </c:pt>
                <c:pt idx="24">
                  <c:v>0.30760608319591465</c:v>
                </c:pt>
                <c:pt idx="25">
                  <c:v>0.32502987963877072</c:v>
                </c:pt>
                <c:pt idx="26">
                  <c:v>0.33850016640241787</c:v>
                </c:pt>
                <c:pt idx="27">
                  <c:v>0.34871652484102067</c:v>
                </c:pt>
                <c:pt idx="28">
                  <c:v>0.35870890547798528</c:v>
                </c:pt>
                <c:pt idx="29">
                  <c:v>0.36138619758489288</c:v>
                </c:pt>
                <c:pt idx="30">
                  <c:v>0.37626329436198036</c:v>
                </c:pt>
                <c:pt idx="31">
                  <c:v>0.38125786698130426</c:v>
                </c:pt>
                <c:pt idx="32">
                  <c:v>0.38217672010319159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F58-41E1-98DC-7E610D26ED1B}"/>
            </c:ext>
          </c:extLst>
        </c:ser>
        <c:ser>
          <c:idx val="6"/>
          <c:order val="6"/>
          <c:tx>
            <c:strRef>
              <c:f>Foglio1!$T$3</c:f>
              <c:strCache>
                <c:ptCount val="1"/>
                <c:pt idx="0">
                  <c:v>apr-91</c:v>
                </c:pt>
              </c:strCache>
            </c:strRef>
          </c:tx>
          <c:spPr>
            <a:ln w="317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Foglio1!$T$4:$T$50</c:f>
              <c:numCache>
                <c:formatCode>General</c:formatCode>
                <c:ptCount val="47"/>
                <c:pt idx="0">
                  <c:v>0</c:v>
                </c:pt>
                <c:pt idx="1">
                  <c:v>5.0529660631395412E-3</c:v>
                </c:pt>
                <c:pt idx="2">
                  <c:v>8.5555622876578585E-3</c:v>
                </c:pt>
                <c:pt idx="3">
                  <c:v>2.0628493363372247E-2</c:v>
                </c:pt>
                <c:pt idx="4">
                  <c:v>3.1695712595280368E-2</c:v>
                </c:pt>
                <c:pt idx="5">
                  <c:v>4.1891671721095758E-2</c:v>
                </c:pt>
                <c:pt idx="6">
                  <c:v>5.2760317725727424E-2</c:v>
                </c:pt>
                <c:pt idx="7">
                  <c:v>5.4522641736859612E-2</c:v>
                </c:pt>
                <c:pt idx="8">
                  <c:v>6.0664388551819881E-2</c:v>
                </c:pt>
                <c:pt idx="9">
                  <c:v>6.5727095943090008E-2</c:v>
                </c:pt>
                <c:pt idx="10">
                  <c:v>8.0222192201328424E-2</c:v>
                </c:pt>
                <c:pt idx="11">
                  <c:v>9.0702683746604729E-2</c:v>
                </c:pt>
                <c:pt idx="12">
                  <c:v>0.10548220537674213</c:v>
                </c:pt>
                <c:pt idx="13">
                  <c:v>0.11194391735414388</c:v>
                </c:pt>
                <c:pt idx="14">
                  <c:v>0.12468150674153433</c:v>
                </c:pt>
                <c:pt idx="15">
                  <c:v>0.12867138346770313</c:v>
                </c:pt>
                <c:pt idx="16">
                  <c:v>0.1320386715740125</c:v>
                </c:pt>
                <c:pt idx="17">
                  <c:v>0.14166867024019969</c:v>
                </c:pt>
                <c:pt idx="18">
                  <c:v>0.14942084057599292</c:v>
                </c:pt>
                <c:pt idx="19">
                  <c:v>0.15802939140677852</c:v>
                </c:pt>
                <c:pt idx="20">
                  <c:v>0.17734355480546138</c:v>
                </c:pt>
                <c:pt idx="21">
                  <c:v>0.1879042249745817</c:v>
                </c:pt>
                <c:pt idx="22">
                  <c:v>0.20023920848176369</c:v>
                </c:pt>
                <c:pt idx="23">
                  <c:v>0.20798752510532936</c:v>
                </c:pt>
                <c:pt idx="24">
                  <c:v>0.2280642953348031</c:v>
                </c:pt>
                <c:pt idx="25">
                  <c:v>0.24342551341616403</c:v>
                </c:pt>
                <c:pt idx="26">
                  <c:v>0.25410425704603101</c:v>
                </c:pt>
                <c:pt idx="27">
                  <c:v>0.26663877720854656</c:v>
                </c:pt>
                <c:pt idx="28">
                  <c:v>0.27836540942159838</c:v>
                </c:pt>
                <c:pt idx="29">
                  <c:v>0.29437779782183893</c:v>
                </c:pt>
                <c:pt idx="30">
                  <c:v>0.31529339274615742</c:v>
                </c:pt>
                <c:pt idx="31">
                  <c:v>0.32774227485917362</c:v>
                </c:pt>
                <c:pt idx="32">
                  <c:v>0.33795471930951759</c:v>
                </c:pt>
                <c:pt idx="33">
                  <c:v>0.35547744176023888</c:v>
                </c:pt>
                <c:pt idx="34">
                  <c:v>0.37851493345602427</c:v>
                </c:pt>
                <c:pt idx="35">
                  <c:v>0.38350185117348756</c:v>
                </c:pt>
                <c:pt idx="36">
                  <c:v>0.40883604830928011</c:v>
                </c:pt>
                <c:pt idx="37">
                  <c:v>0.41071762330433992</c:v>
                </c:pt>
                <c:pt idx="38">
                  <c:v>0.4195048365158931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F58-41E1-98DC-7E610D26ED1B}"/>
            </c:ext>
          </c:extLst>
        </c:ser>
        <c:ser>
          <c:idx val="7"/>
          <c:order val="7"/>
          <c:tx>
            <c:strRef>
              <c:f>Foglio1!$U$3</c:f>
              <c:strCache>
                <c:ptCount val="1"/>
                <c:pt idx="0">
                  <c:v>lug-01</c:v>
                </c:pt>
              </c:strCache>
            </c:strRef>
          </c:tx>
          <c:spPr>
            <a:ln w="317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Foglio1!$U$4:$U$50</c:f>
              <c:numCache>
                <c:formatCode>General</c:formatCode>
                <c:ptCount val="47"/>
                <c:pt idx="0">
                  <c:v>0</c:v>
                </c:pt>
                <c:pt idx="1">
                  <c:v>2.7237137276079348E-3</c:v>
                </c:pt>
                <c:pt idx="2">
                  <c:v>1.1492675154234355E-2</c:v>
                </c:pt>
                <c:pt idx="3">
                  <c:v>1.761961538972634E-2</c:v>
                </c:pt>
                <c:pt idx="4">
                  <c:v>2.2143660477966343E-2</c:v>
                </c:pt>
                <c:pt idx="5">
                  <c:v>2.3726170241809896E-2</c:v>
                </c:pt>
                <c:pt idx="6">
                  <c:v>2.9405462557939854E-2</c:v>
                </c:pt>
                <c:pt idx="7">
                  <c:v>3.8261024113341424E-2</c:v>
                </c:pt>
                <c:pt idx="8">
                  <c:v>5.5892870733112776E-2</c:v>
                </c:pt>
                <c:pt idx="9">
                  <c:v>6.8016284750283651E-2</c:v>
                </c:pt>
                <c:pt idx="10">
                  <c:v>7.3716792965442091E-2</c:v>
                </c:pt>
                <c:pt idx="11">
                  <c:v>8.1899334862689965E-2</c:v>
                </c:pt>
                <c:pt idx="12">
                  <c:v>9.2126832721469931E-2</c:v>
                </c:pt>
                <c:pt idx="13">
                  <c:v>0.10306638447255922</c:v>
                </c:pt>
                <c:pt idx="14">
                  <c:v>0.11527692712844551</c:v>
                </c:pt>
                <c:pt idx="15">
                  <c:v>0.12042461394613913</c:v>
                </c:pt>
                <c:pt idx="16">
                  <c:v>0.13041133777644087</c:v>
                </c:pt>
                <c:pt idx="17">
                  <c:v>0.13754946853040417</c:v>
                </c:pt>
                <c:pt idx="18">
                  <c:v>0.15268214264573898</c:v>
                </c:pt>
                <c:pt idx="19">
                  <c:v>0.15537595781101454</c:v>
                </c:pt>
                <c:pt idx="20">
                  <c:v>0.15716254791320128</c:v>
                </c:pt>
                <c:pt idx="21">
                  <c:v>0.16702001331241045</c:v>
                </c:pt>
                <c:pt idx="22">
                  <c:v>0.1697682650015282</c:v>
                </c:pt>
                <c:pt idx="23">
                  <c:v>0.17646954453919372</c:v>
                </c:pt>
                <c:pt idx="24">
                  <c:v>0.18286096624905324</c:v>
                </c:pt>
                <c:pt idx="25">
                  <c:v>0.19005089097715766</c:v>
                </c:pt>
                <c:pt idx="26">
                  <c:v>0.18321167034509589</c:v>
                </c:pt>
                <c:pt idx="27">
                  <c:v>0.189321622761081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F58-41E1-98DC-7E610D26ED1B}"/>
            </c:ext>
          </c:extLst>
        </c:ser>
        <c:ser>
          <c:idx val="8"/>
          <c:order val="8"/>
          <c:tx>
            <c:strRef>
              <c:f>Foglio1!$V$3</c:f>
              <c:strCache>
                <c:ptCount val="1"/>
                <c:pt idx="0">
                  <c:v>apr-09</c:v>
                </c:pt>
              </c:strCache>
            </c:strRef>
          </c:tx>
          <c:spPr>
            <a:ln w="317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Foglio1!$B$4:$B$50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Foglio1!$V$4:$V$50</c:f>
              <c:numCache>
                <c:formatCode>General</c:formatCode>
                <c:ptCount val="47"/>
                <c:pt idx="0">
                  <c:v>0</c:v>
                </c:pt>
                <c:pt idx="1">
                  <c:v>3.6411110076657316E-3</c:v>
                </c:pt>
                <c:pt idx="2">
                  <c:v>1.4664945434213372E-2</c:v>
                </c:pt>
                <c:pt idx="3">
                  <c:v>1.8569170570043925E-2</c:v>
                </c:pt>
                <c:pt idx="4">
                  <c:v>2.7960666618343177E-2</c:v>
                </c:pt>
                <c:pt idx="5">
                  <c:v>3.5538908546828285E-2</c:v>
                </c:pt>
                <c:pt idx="6">
                  <c:v>4.0736304602376094E-2</c:v>
                </c:pt>
                <c:pt idx="7">
                  <c:v>3.8233945198124175E-2</c:v>
                </c:pt>
                <c:pt idx="8">
                  <c:v>4.5657040975697338E-2</c:v>
                </c:pt>
                <c:pt idx="9">
                  <c:v>4.5366571435915271E-2</c:v>
                </c:pt>
                <c:pt idx="10">
                  <c:v>5.7485349161764843E-2</c:v>
                </c:pt>
                <c:pt idx="11">
                  <c:v>6.5765382942394313E-2</c:v>
                </c:pt>
                <c:pt idx="12">
                  <c:v>7.0350321726731835E-2</c:v>
                </c:pt>
                <c:pt idx="13">
                  <c:v>7.1794740320826111E-2</c:v>
                </c:pt>
                <c:pt idx="14">
                  <c:v>7.3015227779724468E-2</c:v>
                </c:pt>
                <c:pt idx="15">
                  <c:v>8.2518656357685183E-2</c:v>
                </c:pt>
                <c:pt idx="16">
                  <c:v>8.3854446215791745E-2</c:v>
                </c:pt>
                <c:pt idx="17">
                  <c:v>9.2345526336290451E-2</c:v>
                </c:pt>
                <c:pt idx="18">
                  <c:v>0.10106516290312806</c:v>
                </c:pt>
                <c:pt idx="19">
                  <c:v>9.8293081783364045E-2</c:v>
                </c:pt>
                <c:pt idx="20">
                  <c:v>0.11206428495299736</c:v>
                </c:pt>
                <c:pt idx="21">
                  <c:v>0.12550814824545098</c:v>
                </c:pt>
                <c:pt idx="22">
                  <c:v>0.13081886442400292</c:v>
                </c:pt>
                <c:pt idx="23">
                  <c:v>0.14012228133296434</c:v>
                </c:pt>
                <c:pt idx="24">
                  <c:v>0.14952388698990493</c:v>
                </c:pt>
                <c:pt idx="25">
                  <c:v>0.15228407445244407</c:v>
                </c:pt>
                <c:pt idx="26">
                  <c:v>0.15343531439594393</c:v>
                </c:pt>
                <c:pt idx="27">
                  <c:v>0.1578722432237043</c:v>
                </c:pt>
                <c:pt idx="28">
                  <c:v>0.16442115519524525</c:v>
                </c:pt>
                <c:pt idx="29">
                  <c:v>0.16998599918317026</c:v>
                </c:pt>
                <c:pt idx="30">
                  <c:v>0.17510555785976822</c:v>
                </c:pt>
                <c:pt idx="31">
                  <c:v>0.1803148475725409</c:v>
                </c:pt>
                <c:pt idx="32">
                  <c:v>0.18904525450675469</c:v>
                </c:pt>
                <c:pt idx="33">
                  <c:v>0.19735052927105023</c:v>
                </c:pt>
                <c:pt idx="34">
                  <c:v>0.20415072778940457</c:v>
                </c:pt>
                <c:pt idx="35">
                  <c:v>0.21077186069065013</c:v>
                </c:pt>
                <c:pt idx="36">
                  <c:v>0.22316855354032228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F58-41E1-98DC-7E610D26E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959840"/>
        <c:axId val="1546956576"/>
      </c:lineChart>
      <c:catAx>
        <c:axId val="15469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6576"/>
        <c:crosses val="autoZero"/>
        <c:auto val="1"/>
        <c:lblAlgn val="ctr"/>
        <c:lblOffset val="100"/>
        <c:noMultiLvlLbl val="0"/>
      </c:catAx>
      <c:valAx>
        <c:axId val="1546956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414304461942256E-2"/>
          <c:y val="5.2006381374545177E-2"/>
          <c:w val="0.86517139107611551"/>
          <c:h val="3.9030191331966245E-2"/>
        </c:manualLayout>
      </c:layout>
      <c:overlay val="0"/>
      <c:spPr>
        <a:noFill/>
        <a:ln>
          <a:solidFill>
            <a:schemeClr val="dk1">
              <a:tint val="55000"/>
            </a:schemeClr>
          </a:solidFill>
          <a:prstDash val="lgDash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7033503235604E-2"/>
          <c:y val="7.5980392156862739E-2"/>
          <c:w val="0.93064296649676437"/>
          <c:h val="0.81936660490968038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Graph'!$F$829</c:f>
              <c:strCache>
                <c:ptCount val="1"/>
                <c:pt idx="0">
                  <c:v>occupati retail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Graph'!$E$830:$E$969</c:f>
              <c:numCache>
                <c:formatCode>yyyy\-mm\-dd</c:formatCode>
                <c:ptCount val="14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</c:numCache>
            </c:numRef>
          </c:cat>
          <c:val>
            <c:numRef>
              <c:f>'FRED Graph'!$F$830:$F$969</c:f>
              <c:numCache>
                <c:formatCode>#,#00%</c:formatCode>
                <c:ptCount val="140"/>
                <c:pt idx="0">
                  <c:v>5.9798716737777813E-3</c:v>
                </c:pt>
                <c:pt idx="1">
                  <c:v>7.3821877054678353E-3</c:v>
                </c:pt>
                <c:pt idx="2">
                  <c:v>1.0020795425006446E-2</c:v>
                </c:pt>
                <c:pt idx="3">
                  <c:v>1.0424471446721206E-2</c:v>
                </c:pt>
                <c:pt idx="4">
                  <c:v>1.3748441386333798E-2</c:v>
                </c:pt>
                <c:pt idx="5">
                  <c:v>1.1901732406772947E-2</c:v>
                </c:pt>
                <c:pt idx="6">
                  <c:v>1.1953542998825561E-2</c:v>
                </c:pt>
                <c:pt idx="7">
                  <c:v>1.1064384678076689E-2</c:v>
                </c:pt>
                <c:pt idx="8">
                  <c:v>1.0874522732899905E-2</c:v>
                </c:pt>
                <c:pt idx="9">
                  <c:v>9.7031146282098302E-3</c:v>
                </c:pt>
                <c:pt idx="10">
                  <c:v>1.1512848000519771E-2</c:v>
                </c:pt>
                <c:pt idx="11">
                  <c:v>1.13419339751335E-2</c:v>
                </c:pt>
                <c:pt idx="12">
                  <c:v>7.9192918611954433E-3</c:v>
                </c:pt>
                <c:pt idx="13">
                  <c:v>3.1212236747724109E-3</c:v>
                </c:pt>
                <c:pt idx="14">
                  <c:v>-1.0294552894699605E-3</c:v>
                </c:pt>
                <c:pt idx="15">
                  <c:v>-5.3132153335267995E-3</c:v>
                </c:pt>
                <c:pt idx="16">
                  <c:v>-1.0161829386877264E-2</c:v>
                </c:pt>
                <c:pt idx="17">
                  <c:v>-1.0994396404413243E-2</c:v>
                </c:pt>
                <c:pt idx="18">
                  <c:v>-1.3488767957083536E-2</c:v>
                </c:pt>
                <c:pt idx="19">
                  <c:v>-1.7159770945109343E-2</c:v>
                </c:pt>
                <c:pt idx="20">
                  <c:v>-2.2095174254094574E-2</c:v>
                </c:pt>
                <c:pt idx="21">
                  <c:v>-2.6676893131296175E-2</c:v>
                </c:pt>
                <c:pt idx="22">
                  <c:v>-3.7389120478909632E-2</c:v>
                </c:pt>
                <c:pt idx="23">
                  <c:v>-4.5096603463336882E-2</c:v>
                </c:pt>
                <c:pt idx="24">
                  <c:v>-4.9930616230662528E-2</c:v>
                </c:pt>
                <c:pt idx="25">
                  <c:v>-5.1942279198608499E-2</c:v>
                </c:pt>
                <c:pt idx="26">
                  <c:v>-5.6974662183921443E-2</c:v>
                </c:pt>
                <c:pt idx="27">
                  <c:v>-5.6397923000628847E-2</c:v>
                </c:pt>
                <c:pt idx="28">
                  <c:v>-5.3178408551223355E-2</c:v>
                </c:pt>
                <c:pt idx="29">
                  <c:v>-5.217311930314128E-2</c:v>
                </c:pt>
                <c:pt idx="30">
                  <c:v>-5.3183006535947763E-2</c:v>
                </c:pt>
                <c:pt idx="31">
                  <c:v>-5.0114493048402098E-2</c:v>
                </c:pt>
                <c:pt idx="32">
                  <c:v>-4.7851620429873676E-2</c:v>
                </c:pt>
                <c:pt idx="33">
                  <c:v>-4.7823380613717825E-2</c:v>
                </c:pt>
                <c:pt idx="34">
                  <c:v>-4.0823135334231986E-2</c:v>
                </c:pt>
                <c:pt idx="35">
                  <c:v>-3.6342967840879314E-2</c:v>
                </c:pt>
                <c:pt idx="36">
                  <c:v>-2.6730410321603393E-2</c:v>
                </c:pt>
                <c:pt idx="37">
                  <c:v>-2.1811955125809468E-2</c:v>
                </c:pt>
                <c:pt idx="38">
                  <c:v>-1.358458092011805E-2</c:v>
                </c:pt>
                <c:pt idx="39">
                  <c:v>-9.1233228680760448E-3</c:v>
                </c:pt>
                <c:pt idx="40">
                  <c:v>-8.1011440546947533E-3</c:v>
                </c:pt>
                <c:pt idx="41">
                  <c:v>-6.9545717194507972E-3</c:v>
                </c:pt>
                <c:pt idx="42">
                  <c:v>-2.8095510931016587E-3</c:v>
                </c:pt>
                <c:pt idx="43">
                  <c:v>-1.8857107333549727E-3</c:v>
                </c:pt>
                <c:pt idx="44">
                  <c:v>1.8482752891824106E-3</c:v>
                </c:pt>
                <c:pt idx="45">
                  <c:v>8.6583398241903975E-3</c:v>
                </c:pt>
                <c:pt idx="46">
                  <c:v>7.3183626902635357E-3</c:v>
                </c:pt>
                <c:pt idx="47">
                  <c:v>9.8419700692427003E-3</c:v>
                </c:pt>
                <c:pt idx="48">
                  <c:v>9.6087708693748386E-3</c:v>
                </c:pt>
                <c:pt idx="49">
                  <c:v>1.0968553109609092E-2</c:v>
                </c:pt>
                <c:pt idx="50">
                  <c:v>9.7973370630144441E-3</c:v>
                </c:pt>
                <c:pt idx="51">
                  <c:v>1.5142165801169005E-2</c:v>
                </c:pt>
                <c:pt idx="52">
                  <c:v>1.4173293801435394E-2</c:v>
                </c:pt>
                <c:pt idx="53">
                  <c:v>1.6597280428924721E-2</c:v>
                </c:pt>
                <c:pt idx="54">
                  <c:v>1.8822340366616785E-2</c:v>
                </c:pt>
                <c:pt idx="55">
                  <c:v>1.8332179930795833E-2</c:v>
                </c:pt>
                <c:pt idx="56">
                  <c:v>1.8386468222710617E-2</c:v>
                </c:pt>
                <c:pt idx="57">
                  <c:v>1.6554396464350418E-2</c:v>
                </c:pt>
                <c:pt idx="58">
                  <c:v>1.8736187845303842E-2</c:v>
                </c:pt>
                <c:pt idx="59">
                  <c:v>1.922252789029133E-2</c:v>
                </c:pt>
                <c:pt idx="60">
                  <c:v>1.9385606342128048E-2</c:v>
                </c:pt>
                <c:pt idx="61">
                  <c:v>1.5858619173263033E-2</c:v>
                </c:pt>
                <c:pt idx="62">
                  <c:v>1.6168182005183551E-2</c:v>
                </c:pt>
                <c:pt idx="63">
                  <c:v>1.2949315994727373E-2</c:v>
                </c:pt>
                <c:pt idx="64">
                  <c:v>1.2923320719662179E-2</c:v>
                </c:pt>
                <c:pt idx="65">
                  <c:v>9.1511818857021865E-3</c:v>
                </c:pt>
                <c:pt idx="66">
                  <c:v>5.8569729913369173E-3</c:v>
                </c:pt>
                <c:pt idx="67">
                  <c:v>6.5307953163120658E-3</c:v>
                </c:pt>
                <c:pt idx="68">
                  <c:v>7.2733687502968269E-3</c:v>
                </c:pt>
                <c:pt idx="69">
                  <c:v>8.3628372604078738E-3</c:v>
                </c:pt>
                <c:pt idx="70">
                  <c:v>1.2120965609810685E-2</c:v>
                </c:pt>
                <c:pt idx="71">
                  <c:v>1.0823641110847326E-2</c:v>
                </c:pt>
                <c:pt idx="72">
                  <c:v>7.7971525204041381E-3</c:v>
                </c:pt>
                <c:pt idx="73">
                  <c:v>1.0639593084602827E-2</c:v>
                </c:pt>
                <c:pt idx="74">
                  <c:v>8.1916329284750233E-3</c:v>
                </c:pt>
                <c:pt idx="75">
                  <c:v>8.792216461132929E-3</c:v>
                </c:pt>
                <c:pt idx="76">
                  <c:v>1.1247926416443121E-2</c:v>
                </c:pt>
                <c:pt idx="77">
                  <c:v>1.551654287643478E-2</c:v>
                </c:pt>
                <c:pt idx="78">
                  <c:v>1.8698028195653693E-2</c:v>
                </c:pt>
                <c:pt idx="79">
                  <c:v>2.1078927823914739E-2</c:v>
                </c:pt>
                <c:pt idx="80">
                  <c:v>2.0935072983113256E-2</c:v>
                </c:pt>
                <c:pt idx="81">
                  <c:v>2.2095768508989755E-2</c:v>
                </c:pt>
                <c:pt idx="82">
                  <c:v>1.8064179074487097E-2</c:v>
                </c:pt>
                <c:pt idx="83">
                  <c:v>2.5528174919993818E-2</c:v>
                </c:pt>
                <c:pt idx="84">
                  <c:v>2.1951154160470443E-2</c:v>
                </c:pt>
                <c:pt idx="85">
                  <c:v>1.9288300528052194E-2</c:v>
                </c:pt>
                <c:pt idx="86">
                  <c:v>2.0573707952400655E-2</c:v>
                </c:pt>
                <c:pt idx="87">
                  <c:v>2.2316982695816723E-2</c:v>
                </c:pt>
                <c:pt idx="88">
                  <c:v>2.0758592176684632E-2</c:v>
                </c:pt>
                <c:pt idx="89">
                  <c:v>2.0485644755914301E-2</c:v>
                </c:pt>
                <c:pt idx="90">
                  <c:v>1.9163820828221878E-2</c:v>
                </c:pt>
                <c:pt idx="91">
                  <c:v>1.6630078290308825E-2</c:v>
                </c:pt>
                <c:pt idx="92">
                  <c:v>1.646796466249234E-2</c:v>
                </c:pt>
                <c:pt idx="93">
                  <c:v>1.6583747927031434E-2</c:v>
                </c:pt>
                <c:pt idx="94">
                  <c:v>1.9875261516598908E-2</c:v>
                </c:pt>
                <c:pt idx="95">
                  <c:v>1.3731878369183992E-2</c:v>
                </c:pt>
                <c:pt idx="96">
                  <c:v>1.6085158262488353E-2</c:v>
                </c:pt>
                <c:pt idx="97">
                  <c:v>1.9153113283737921E-2</c:v>
                </c:pt>
                <c:pt idx="98">
                  <c:v>1.9431037196369516E-2</c:v>
                </c:pt>
                <c:pt idx="99">
                  <c:v>1.7861345746489121E-2</c:v>
                </c:pt>
                <c:pt idx="100">
                  <c:v>1.8925363383962113E-2</c:v>
                </c:pt>
                <c:pt idx="101">
                  <c:v>1.7403032336671398E-2</c:v>
                </c:pt>
                <c:pt idx="102">
                  <c:v>1.7313510524090026E-2</c:v>
                </c:pt>
                <c:pt idx="103">
                  <c:v>1.6585689476867893E-2</c:v>
                </c:pt>
                <c:pt idx="104">
                  <c:v>1.3903403153255445E-2</c:v>
                </c:pt>
                <c:pt idx="105">
                  <c:v>1.3872705145135722E-2</c:v>
                </c:pt>
                <c:pt idx="106">
                  <c:v>1.305001322418553E-2</c:v>
                </c:pt>
                <c:pt idx="107">
                  <c:v>1.1764705882352899E-2</c:v>
                </c:pt>
                <c:pt idx="108">
                  <c:v>1.309533793067863E-2</c:v>
                </c:pt>
                <c:pt idx="109">
                  <c:v>1.5546077723946006E-2</c:v>
                </c:pt>
                <c:pt idx="110">
                  <c:v>1.6899215830068481E-2</c:v>
                </c:pt>
                <c:pt idx="111">
                  <c:v>1.5858640357638398E-2</c:v>
                </c:pt>
                <c:pt idx="112">
                  <c:v>1.3931987792680678E-2</c:v>
                </c:pt>
                <c:pt idx="113">
                  <c:v>1.417227025296186E-2</c:v>
                </c:pt>
                <c:pt idx="114">
                  <c:v>1.3776254189157955E-2</c:v>
                </c:pt>
                <c:pt idx="115">
                  <c:v>1.5182633063974382E-2</c:v>
                </c:pt>
                <c:pt idx="116">
                  <c:v>1.6497551294772927E-2</c:v>
                </c:pt>
                <c:pt idx="117">
                  <c:v>1.408513654154353E-2</c:v>
                </c:pt>
                <c:pt idx="118">
                  <c:v>1.0901542262579333E-2</c:v>
                </c:pt>
                <c:pt idx="119">
                  <c:v>1.356057610123873E-2</c:v>
                </c:pt>
                <c:pt idx="120">
                  <c:v>1.3250810266990154E-2</c:v>
                </c:pt>
                <c:pt idx="121">
                  <c:v>8.1393652183292531E-3</c:v>
                </c:pt>
                <c:pt idx="122">
                  <c:v>3.2642113387062466E-3</c:v>
                </c:pt>
                <c:pt idx="123">
                  <c:v>2.4975182887889691E-3</c:v>
                </c:pt>
                <c:pt idx="124">
                  <c:v>1.9412564418730405E-3</c:v>
                </c:pt>
                <c:pt idx="125">
                  <c:v>7.7669657685208726E-4</c:v>
                </c:pt>
                <c:pt idx="126">
                  <c:v>-2.1449750804358736E-4</c:v>
                </c:pt>
                <c:pt idx="127">
                  <c:v>-9.7687023381864968E-4</c:v>
                </c:pt>
                <c:pt idx="128">
                  <c:v>-1.5681878298549057E-3</c:v>
                </c:pt>
                <c:pt idx="129">
                  <c:v>-1.4292460254997641E-3</c:v>
                </c:pt>
                <c:pt idx="130">
                  <c:v>7.3069025032435064E-4</c:v>
                </c:pt>
                <c:pt idx="131">
                  <c:v>-1.84388058198659E-3</c:v>
                </c:pt>
                <c:pt idx="132">
                  <c:v>-2.5011311648484025E-3</c:v>
                </c:pt>
                <c:pt idx="133">
                  <c:v>1.7493958920660191E-3</c:v>
                </c:pt>
                <c:pt idx="134">
                  <c:v>4.4768402335524371E-3</c:v>
                </c:pt>
                <c:pt idx="135">
                  <c:v>4.5915535597154111E-3</c:v>
                </c:pt>
                <c:pt idx="136">
                  <c:v>7.0620755812484948E-3</c:v>
                </c:pt>
                <c:pt idx="137">
                  <c:v>4.2085736279544594E-3</c:v>
                </c:pt>
                <c:pt idx="138">
                  <c:v>4.5306544839596175E-3</c:v>
                </c:pt>
                <c:pt idx="139">
                  <c:v>3.9113017695486807E-3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30-4B71-8A86-13D8901E835E}"/>
            </c:ext>
          </c:extLst>
        </c:ser>
        <c:ser>
          <c:idx val="1"/>
          <c:order val="1"/>
          <c:tx>
            <c:strRef>
              <c:f>'FRED Graph'!$G$829</c:f>
              <c:strCache>
                <c:ptCount val="1"/>
                <c:pt idx="0">
                  <c:v>occupati totali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'FRED Graph'!$E$830:$E$969</c:f>
              <c:numCache>
                <c:formatCode>yyyy\-mm\-dd</c:formatCode>
                <c:ptCount val="14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</c:numCache>
            </c:numRef>
          </c:cat>
          <c:val>
            <c:numRef>
              <c:f>'FRED Graph'!$G$830:$G$969</c:f>
              <c:numCache>
                <c:formatCode>#,#00%</c:formatCode>
                <c:ptCount val="140"/>
                <c:pt idx="0">
                  <c:v>1.5112587670727207E-2</c:v>
                </c:pt>
                <c:pt idx="1">
                  <c:v>1.3405813114126142E-2</c:v>
                </c:pt>
                <c:pt idx="2">
                  <c:v>1.2766520406588322E-2</c:v>
                </c:pt>
                <c:pt idx="3">
                  <c:v>1.1950641209158341E-2</c:v>
                </c:pt>
                <c:pt idx="4">
                  <c:v>1.2843282596251226E-2</c:v>
                </c:pt>
                <c:pt idx="5">
                  <c:v>1.2821171068748694E-2</c:v>
                </c:pt>
                <c:pt idx="6">
                  <c:v>1.1073434742169042E-2</c:v>
                </c:pt>
                <c:pt idx="7">
                  <c:v>9.5449159608549383E-3</c:v>
                </c:pt>
                <c:pt idx="8">
                  <c:v>9.1546723167970079E-3</c:v>
                </c:pt>
                <c:pt idx="9">
                  <c:v>9.6360368784793593E-3</c:v>
                </c:pt>
                <c:pt idx="10">
                  <c:v>8.8773798234735857E-3</c:v>
                </c:pt>
                <c:pt idx="11">
                  <c:v>8.3635065531133534E-3</c:v>
                </c:pt>
                <c:pt idx="12">
                  <c:v>6.7056008494730257E-3</c:v>
                </c:pt>
                <c:pt idx="13">
                  <c:v>5.4949048567400904E-3</c:v>
                </c:pt>
                <c:pt idx="14">
                  <c:v>3.534209991581827E-3</c:v>
                </c:pt>
                <c:pt idx="15">
                  <c:v>1.4435457545971531E-3</c:v>
                </c:pt>
                <c:pt idx="16">
                  <c:v>-9.9994203234599066E-4</c:v>
                </c:pt>
                <c:pt idx="17">
                  <c:v>-2.6722670818698502E-3</c:v>
                </c:pt>
                <c:pt idx="18">
                  <c:v>-3.9984064322190482E-3</c:v>
                </c:pt>
                <c:pt idx="19">
                  <c:v>-5.8032124149622888E-3</c:v>
                </c:pt>
                <c:pt idx="20">
                  <c:v>-9.7014979402416657E-3</c:v>
                </c:pt>
                <c:pt idx="21">
                  <c:v>-1.3697440684220852E-2</c:v>
                </c:pt>
                <c:pt idx="22">
                  <c:v>-1.9941145422863626E-2</c:v>
                </c:pt>
                <c:pt idx="23">
                  <c:v>-2.5785522826942908E-2</c:v>
                </c:pt>
                <c:pt idx="24">
                  <c:v>-3.1527463715241399E-2</c:v>
                </c:pt>
                <c:pt idx="25">
                  <c:v>-3.6049386285763818E-2</c:v>
                </c:pt>
                <c:pt idx="26">
                  <c:v>-4.1465689925731963E-2</c:v>
                </c:pt>
                <c:pt idx="27">
                  <c:v>-4.4975154649629867E-2</c:v>
                </c:pt>
                <c:pt idx="28">
                  <c:v>-4.6268223688982424E-2</c:v>
                </c:pt>
                <c:pt idx="29">
                  <c:v>-4.8607278747567428E-2</c:v>
                </c:pt>
                <c:pt idx="30">
                  <c:v>-4.9620735547588057E-2</c:v>
                </c:pt>
                <c:pt idx="31">
                  <c:v>-4.9130631221488641E-2</c:v>
                </c:pt>
                <c:pt idx="32">
                  <c:v>-4.7725229012377302E-2</c:v>
                </c:pt>
                <c:pt idx="33">
                  <c:v>-4.5940076884702252E-2</c:v>
                </c:pt>
                <c:pt idx="34">
                  <c:v>-4.0509336107237948E-2</c:v>
                </c:pt>
                <c:pt idx="35">
                  <c:v>-3.7532816184868256E-2</c:v>
                </c:pt>
                <c:pt idx="36">
                  <c:v>-3.1748163067397694E-2</c:v>
                </c:pt>
                <c:pt idx="37">
                  <c:v>-2.7183898133497308E-2</c:v>
                </c:pt>
                <c:pt idx="38">
                  <c:v>-1.9841718911496886E-2</c:v>
                </c:pt>
                <c:pt idx="39">
                  <c:v>-1.2931851795669136E-2</c:v>
                </c:pt>
                <c:pt idx="40">
                  <c:v>-6.3046140040002863E-3</c:v>
                </c:pt>
                <c:pt idx="41">
                  <c:v>-3.8161530124711796E-3</c:v>
                </c:pt>
                <c:pt idx="42">
                  <c:v>-1.805938169574528E-3</c:v>
                </c:pt>
                <c:pt idx="43">
                  <c:v>-4.2917139266118731E-4</c:v>
                </c:pt>
                <c:pt idx="44">
                  <c:v>8.4449733215619105E-4</c:v>
                </c:pt>
                <c:pt idx="45">
                  <c:v>4.5060978423019371E-3</c:v>
                </c:pt>
                <c:pt idx="46">
                  <c:v>5.405280720909067E-3</c:v>
                </c:pt>
                <c:pt idx="47">
                  <c:v>8.1136684106302148E-3</c:v>
                </c:pt>
                <c:pt idx="48">
                  <c:v>8.312852949560412E-3</c:v>
                </c:pt>
                <c:pt idx="49">
                  <c:v>1.0283212309020628E-2</c:v>
                </c:pt>
                <c:pt idx="50">
                  <c:v>1.0737459493992407E-2</c:v>
                </c:pt>
                <c:pt idx="51">
                  <c:v>1.1502996772706275E-2</c:v>
                </c:pt>
                <c:pt idx="52">
                  <c:v>8.0819212931073636E-3</c:v>
                </c:pt>
                <c:pt idx="53">
                  <c:v>1.0956007416374147E-2</c:v>
                </c:pt>
                <c:pt idx="54">
                  <c:v>1.2112477384931486E-2</c:v>
                </c:pt>
                <c:pt idx="55">
                  <c:v>1.309534762474307E-2</c:v>
                </c:pt>
                <c:pt idx="56">
                  <c:v>1.5372224139914792E-2</c:v>
                </c:pt>
                <c:pt idx="57">
                  <c:v>1.489680935758475E-2</c:v>
                </c:pt>
                <c:pt idx="58">
                  <c:v>1.5004473810998675E-2</c:v>
                </c:pt>
                <c:pt idx="59">
                  <c:v>1.5974440894568787E-2</c:v>
                </c:pt>
                <c:pt idx="60">
                  <c:v>1.8291844313024441E-2</c:v>
                </c:pt>
                <c:pt idx="61">
                  <c:v>1.8655577598046591E-2</c:v>
                </c:pt>
                <c:pt idx="62">
                  <c:v>1.8695645551883189E-2</c:v>
                </c:pt>
                <c:pt idx="63">
                  <c:v>1.6743012982672001E-2</c:v>
                </c:pt>
                <c:pt idx="64">
                  <c:v>1.7006028029578291E-2</c:v>
                </c:pt>
                <c:pt idx="65">
                  <c:v>1.571783678913552E-2</c:v>
                </c:pt>
                <c:pt idx="66">
                  <c:v>1.6345512937041784E-2</c:v>
                </c:pt>
                <c:pt idx="67">
                  <c:v>1.6793303868741338E-2</c:v>
                </c:pt>
                <c:pt idx="68">
                  <c:v>1.6469112858750856E-2</c:v>
                </c:pt>
                <c:pt idx="69">
                  <c:v>1.6020757591757251E-2</c:v>
                </c:pt>
                <c:pt idx="70">
                  <c:v>1.5890237562442122E-2</c:v>
                </c:pt>
                <c:pt idx="71">
                  <c:v>1.6182179290421539E-2</c:v>
                </c:pt>
                <c:pt idx="72">
                  <c:v>1.5081937691338032E-2</c:v>
                </c:pt>
                <c:pt idx="73">
                  <c:v>1.5295307291861793E-2</c:v>
                </c:pt>
                <c:pt idx="74">
                  <c:v>1.4457759271580217E-2</c:v>
                </c:pt>
                <c:pt idx="75">
                  <c:v>1.5249437765707086E-2</c:v>
                </c:pt>
                <c:pt idx="76">
                  <c:v>1.6154317024739129E-2</c:v>
                </c:pt>
                <c:pt idx="77">
                  <c:v>1.6817632399683591E-2</c:v>
                </c:pt>
                <c:pt idx="78">
                  <c:v>1.6462714820169699E-2</c:v>
                </c:pt>
                <c:pt idx="79">
                  <c:v>1.7089055115179885E-2</c:v>
                </c:pt>
                <c:pt idx="80">
                  <c:v>1.7116440850545089E-2</c:v>
                </c:pt>
                <c:pt idx="81">
                  <c:v>1.7520155602737786E-2</c:v>
                </c:pt>
                <c:pt idx="82">
                  <c:v>1.8178177287290875E-2</c:v>
                </c:pt>
                <c:pt idx="83">
                  <c:v>1.7034980566352109E-2</c:v>
                </c:pt>
                <c:pt idx="84">
                  <c:v>1.6764979819931636E-2</c:v>
                </c:pt>
                <c:pt idx="85">
                  <c:v>1.6119869860638847E-2</c:v>
                </c:pt>
                <c:pt idx="86">
                  <c:v>1.6875087507276954E-2</c:v>
                </c:pt>
                <c:pt idx="87">
                  <c:v>1.7824288721096204E-2</c:v>
                </c:pt>
                <c:pt idx="88">
                  <c:v>1.7881018498111967E-2</c:v>
                </c:pt>
                <c:pt idx="89">
                  <c:v>1.8946287056061051E-2</c:v>
                </c:pt>
                <c:pt idx="90">
                  <c:v>1.9554076148719401E-2</c:v>
                </c:pt>
                <c:pt idx="91">
                  <c:v>1.9268062436425648E-2</c:v>
                </c:pt>
                <c:pt idx="92">
                  <c:v>1.9846257270628165E-2</c:v>
                </c:pt>
                <c:pt idx="93">
                  <c:v>2.0144168332579371E-2</c:v>
                </c:pt>
                <c:pt idx="94">
                  <c:v>2.0738183169074054E-2</c:v>
                </c:pt>
                <c:pt idx="95">
                  <c:v>2.1874272070812939E-2</c:v>
                </c:pt>
                <c:pt idx="96">
                  <c:v>2.2115594329334742E-2</c:v>
                </c:pt>
                <c:pt idx="97">
                  <c:v>2.2703511166613399E-2</c:v>
                </c:pt>
                <c:pt idx="98">
                  <c:v>2.1334415513830418E-2</c:v>
                </c:pt>
                <c:pt idx="99">
                  <c:v>2.1076758445164323E-2</c:v>
                </c:pt>
                <c:pt idx="100">
                  <c:v>2.1572504979936014E-2</c:v>
                </c:pt>
                <c:pt idx="101">
                  <c:v>2.06968069018163E-2</c:v>
                </c:pt>
                <c:pt idx="102">
                  <c:v>2.1099109724000087E-2</c:v>
                </c:pt>
                <c:pt idx="103">
                  <c:v>2.0619740960914346E-2</c:v>
                </c:pt>
                <c:pt idx="104">
                  <c:v>1.9173449501318274E-2</c:v>
                </c:pt>
                <c:pt idx="105">
                  <c:v>1.982506454589017E-2</c:v>
                </c:pt>
                <c:pt idx="106">
                  <c:v>1.9474773424677183E-2</c:v>
                </c:pt>
                <c:pt idx="107">
                  <c:v>1.9318853691026483E-2</c:v>
                </c:pt>
                <c:pt idx="108">
                  <c:v>1.8521679754182285E-2</c:v>
                </c:pt>
                <c:pt idx="109">
                  <c:v>1.8415578699266577E-2</c:v>
                </c:pt>
                <c:pt idx="110">
                  <c:v>1.9519359713914719E-2</c:v>
                </c:pt>
                <c:pt idx="111">
                  <c:v>1.8715611921908515E-2</c:v>
                </c:pt>
                <c:pt idx="112">
                  <c:v>1.6609558797555657E-2</c:v>
                </c:pt>
                <c:pt idx="113">
                  <c:v>1.7250380990009528E-2</c:v>
                </c:pt>
                <c:pt idx="114">
                  <c:v>1.7705222829455192E-2</c:v>
                </c:pt>
                <c:pt idx="115">
                  <c:v>1.7762176763555626E-2</c:v>
                </c:pt>
                <c:pt idx="116">
                  <c:v>1.8988498636146378E-2</c:v>
                </c:pt>
                <c:pt idx="117">
                  <c:v>1.7462042848627179E-2</c:v>
                </c:pt>
                <c:pt idx="118">
                  <c:v>1.6785781784836695E-2</c:v>
                </c:pt>
                <c:pt idx="119">
                  <c:v>1.6380955043223677E-2</c:v>
                </c:pt>
                <c:pt idx="120">
                  <c:v>1.7458588228721483E-2</c:v>
                </c:pt>
                <c:pt idx="121">
                  <c:v>1.7029968003457574E-2</c:v>
                </c:pt>
                <c:pt idx="122">
                  <c:v>1.5874672902399745E-2</c:v>
                </c:pt>
                <c:pt idx="123">
                  <c:v>1.5862423711612506E-2</c:v>
                </c:pt>
                <c:pt idx="124">
                  <c:v>1.6699560793906665E-2</c:v>
                </c:pt>
                <c:pt idx="125">
                  <c:v>1.6347507646638615E-2</c:v>
                </c:pt>
                <c:pt idx="126">
                  <c:v>1.5376524158166482E-2</c:v>
                </c:pt>
                <c:pt idx="127">
                  <c:v>1.5675866216020129E-2</c:v>
                </c:pt>
                <c:pt idx="128">
                  <c:v>1.3922522336058396E-2</c:v>
                </c:pt>
                <c:pt idx="129">
                  <c:v>1.48120067546611E-2</c:v>
                </c:pt>
                <c:pt idx="130">
                  <c:v>1.5097379128028221E-2</c:v>
                </c:pt>
                <c:pt idx="131">
                  <c:v>1.5044314720463081E-2</c:v>
                </c:pt>
                <c:pt idx="132">
                  <c:v>1.4447891500109833E-2</c:v>
                </c:pt>
                <c:pt idx="133">
                  <c:v>1.5278006251028042E-2</c:v>
                </c:pt>
                <c:pt idx="134">
                  <c:v>1.5832128739663887E-2</c:v>
                </c:pt>
                <c:pt idx="135">
                  <c:v>1.5813170571491231E-2</c:v>
                </c:pt>
                <c:pt idx="136">
                  <c:v>1.6568807715705569E-2</c:v>
                </c:pt>
                <c:pt idx="137">
                  <c:v>1.6330235160845641E-2</c:v>
                </c:pt>
                <c:pt idx="138">
                  <c:v>1.6016029660323783E-2</c:v>
                </c:pt>
                <c:pt idx="139">
                  <c:v>1.5855841142164984E-2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30-4B71-8A86-13D8901E8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957120"/>
        <c:axId val="1546957664"/>
      </c:lineChart>
      <c:dateAx>
        <c:axId val="15469571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7664"/>
        <c:crosses val="autoZero"/>
        <c:auto val="1"/>
        <c:lblOffset val="100"/>
        <c:baseTimeUnit val="months"/>
      </c:dateAx>
      <c:valAx>
        <c:axId val="154695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49085281803374"/>
          <c:y val="0.6963845144356956"/>
          <c:w val="0.53126596755688948"/>
          <c:h val="4.136058360352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14263648777486E-2"/>
          <c:y val="2.7523719160973015E-2"/>
          <c:w val="0.90272812941508718"/>
          <c:h val="0.7425236259704278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VarComp!$DX$11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dk1">
                  <a:tint val="55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VarComp!$CN$11:$DW$11</c:f>
              <c:numCache>
                <c:formatCode>#,#00%</c:formatCode>
                <c:ptCount val="36"/>
                <c:pt idx="0">
                  <c:v>-1.1602406300967039E-2</c:v>
                </c:pt>
                <c:pt idx="1">
                  <c:v>-9.093548412993549E-3</c:v>
                </c:pt>
                <c:pt idx="2">
                  <c:v>-3.9099839472406207E-3</c:v>
                </c:pt>
                <c:pt idx="3">
                  <c:v>1.0166380309891711E-3</c:v>
                </c:pt>
                <c:pt idx="4">
                  <c:v>5.1536529448648919E-3</c:v>
                </c:pt>
                <c:pt idx="5">
                  <c:v>7.4289702505698392E-3</c:v>
                </c:pt>
                <c:pt idx="6">
                  <c:v>7.8449171233037646E-3</c:v>
                </c:pt>
                <c:pt idx="7">
                  <c:v>7.9131835638512407E-3</c:v>
                </c:pt>
                <c:pt idx="8">
                  <c:v>5.3556546874179121E-3</c:v>
                </c:pt>
                <c:pt idx="9">
                  <c:v>-2.5243695876728451E-4</c:v>
                </c:pt>
                <c:pt idx="10">
                  <c:v>-7.4151826906936709E-3</c:v>
                </c:pt>
                <c:pt idx="11">
                  <c:v>-1.5509404109081167E-2</c:v>
                </c:pt>
                <c:pt idx="12">
                  <c:v>-2.2093712462862517E-2</c:v>
                </c:pt>
                <c:pt idx="13">
                  <c:v>-2.3973172555328454E-2</c:v>
                </c:pt>
                <c:pt idx="14">
                  <c:v>-2.3469004337964124E-2</c:v>
                </c:pt>
                <c:pt idx="15">
                  <c:v>-2.168898162419924E-2</c:v>
                </c:pt>
                <c:pt idx="16">
                  <c:v>-1.8033962909261243E-2</c:v>
                </c:pt>
                <c:pt idx="17">
                  <c:v>-1.4677215710882367E-2</c:v>
                </c:pt>
                <c:pt idx="18">
                  <c:v>-1.0461532176104155E-2</c:v>
                </c:pt>
                <c:pt idx="19">
                  <c:v>-5.4164789419701119E-3</c:v>
                </c:pt>
                <c:pt idx="20">
                  <c:v>-1.5832555360833945E-3</c:v>
                </c:pt>
                <c:pt idx="21">
                  <c:v>1.4579645426138405E-3</c:v>
                </c:pt>
                <c:pt idx="22">
                  <c:v>3.7591171237383839E-3</c:v>
                </c:pt>
                <c:pt idx="23">
                  <c:v>6.0630974444295486E-3</c:v>
                </c:pt>
                <c:pt idx="24">
                  <c:v>8.914342203406837E-3</c:v>
                </c:pt>
                <c:pt idx="25">
                  <c:v>1.1307375308051154E-2</c:v>
                </c:pt>
                <c:pt idx="26">
                  <c:v>1.2773163910674965E-2</c:v>
                </c:pt>
                <c:pt idx="27">
                  <c:v>1.2241606480640781E-2</c:v>
                </c:pt>
                <c:pt idx="28">
                  <c:v>1.0424171334823928E-2</c:v>
                </c:pt>
                <c:pt idx="29">
                  <c:v>8.477825192696636E-3</c:v>
                </c:pt>
                <c:pt idx="30">
                  <c:v>7.6646724539771883E-3</c:v>
                </c:pt>
                <c:pt idx="31">
                  <c:v>7.5752185369421981E-3</c:v>
                </c:pt>
                <c:pt idx="32">
                  <c:v>8.0202942707536494E-3</c:v>
                </c:pt>
                <c:pt idx="33">
                  <c:v>8.2164466884146661E-3</c:v>
                </c:pt>
                <c:pt idx="34">
                  <c:v>7.1770055755689469E-3</c:v>
                </c:pt>
                <c:pt idx="35">
                  <c:v>6.3935326508730529E-3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F-412F-BD3E-91DE77D7842F}"/>
            </c:ext>
          </c:extLst>
        </c:ser>
        <c:ser>
          <c:idx val="2"/>
          <c:order val="2"/>
          <c:tx>
            <c:strRef>
              <c:f>VarComp!$DX$14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ysClr val="windowText" lastClr="000000"/>
            </a:solidFill>
            <a:ln w="9525" cap="flat" cmpd="sng" algn="ctr">
              <a:solidFill>
                <a:schemeClr val="dk1">
                  <a:tint val="75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VarComp!$CN$14:$DW$14</c:f>
              <c:numCache>
                <c:formatCode>#,#00%</c:formatCode>
                <c:ptCount val="36"/>
                <c:pt idx="0">
                  <c:v>9.2654641891860552E-4</c:v>
                </c:pt>
                <c:pt idx="1">
                  <c:v>7.2521446997276596E-4</c:v>
                </c:pt>
                <c:pt idx="2">
                  <c:v>8.826515335444529E-4</c:v>
                </c:pt>
                <c:pt idx="3">
                  <c:v>1.6347261075455848E-3</c:v>
                </c:pt>
                <c:pt idx="4">
                  <c:v>5.2931962646238521E-4</c:v>
                </c:pt>
                <c:pt idx="5">
                  <c:v>1.1765067750135968E-3</c:v>
                </c:pt>
                <c:pt idx="6">
                  <c:v>1.8282578754251028E-4</c:v>
                </c:pt>
                <c:pt idx="7">
                  <c:v>-1.0489485368604607E-3</c:v>
                </c:pt>
                <c:pt idx="8">
                  <c:v>-2.3938676242137311E-3</c:v>
                </c:pt>
                <c:pt idx="9">
                  <c:v>-3.7148662782905818E-3</c:v>
                </c:pt>
                <c:pt idx="10">
                  <c:v>-3.8906880238694253E-3</c:v>
                </c:pt>
                <c:pt idx="11">
                  <c:v>-3.7898794277124847E-3</c:v>
                </c:pt>
                <c:pt idx="12">
                  <c:v>-2.6046236950704729E-3</c:v>
                </c:pt>
                <c:pt idx="13">
                  <c:v>-2.747477725874155E-3</c:v>
                </c:pt>
                <c:pt idx="14">
                  <c:v>-2.4078202102759995E-3</c:v>
                </c:pt>
                <c:pt idx="15">
                  <c:v>-1.5049176956322774E-3</c:v>
                </c:pt>
                <c:pt idx="16">
                  <c:v>-1.74310009687407E-3</c:v>
                </c:pt>
                <c:pt idx="17">
                  <c:v>-6.2310258027081583E-4</c:v>
                </c:pt>
                <c:pt idx="18">
                  <c:v>-6.0004649541308091E-4</c:v>
                </c:pt>
                <c:pt idx="19">
                  <c:v>-1.6266675860818394E-3</c:v>
                </c:pt>
                <c:pt idx="20">
                  <c:v>-1.2495704257580995E-3</c:v>
                </c:pt>
                <c:pt idx="21">
                  <c:v>-1.4665312606029813E-3</c:v>
                </c:pt>
                <c:pt idx="22">
                  <c:v>-1.4926211436458944E-3</c:v>
                </c:pt>
                <c:pt idx="23">
                  <c:v>-7.190791430485246E-4</c:v>
                </c:pt>
                <c:pt idx="24">
                  <c:v>-8.8725364759838199E-4</c:v>
                </c:pt>
                <c:pt idx="25">
                  <c:v>-1.1532360638333548E-3</c:v>
                </c:pt>
                <c:pt idx="26">
                  <c:v>-3.3335816315573411E-4</c:v>
                </c:pt>
                <c:pt idx="27">
                  <c:v>1.0667785277372209E-4</c:v>
                </c:pt>
                <c:pt idx="28">
                  <c:v>4.5729545403730393E-4</c:v>
                </c:pt>
                <c:pt idx="29">
                  <c:v>1.1497327216759537E-3</c:v>
                </c:pt>
                <c:pt idx="30">
                  <c:v>6.0392055718795417E-4</c:v>
                </c:pt>
                <c:pt idx="31">
                  <c:v>3.5915386214103925E-4</c:v>
                </c:pt>
                <c:pt idx="32">
                  <c:v>4.5160047360955237E-4</c:v>
                </c:pt>
                <c:pt idx="33">
                  <c:v>2.1920620501818678E-4</c:v>
                </c:pt>
                <c:pt idx="34">
                  <c:v>3.7012331143925517E-4</c:v>
                </c:pt>
                <c:pt idx="35">
                  <c:v>3.3023492791491282E-4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5F-412F-BD3E-91DE77D7842F}"/>
            </c:ext>
          </c:extLst>
        </c:ser>
        <c:ser>
          <c:idx val="3"/>
          <c:order val="3"/>
          <c:tx>
            <c:strRef>
              <c:f>VarComp!$DX$22</c:f>
              <c:strCache>
                <c:ptCount val="1"/>
                <c:pt idx="0">
                  <c:v>X-M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rgbClr val="0070C0"/>
              </a:solidFill>
              <a:round/>
            </a:ln>
            <a:effectLst/>
          </c:spPr>
          <c:invertIfNegative val="0"/>
          <c:val>
            <c:numRef>
              <c:f>VarComp!$CN$22:$DW$22</c:f>
              <c:numCache>
                <c:formatCode>#,#00%</c:formatCode>
                <c:ptCount val="36"/>
                <c:pt idx="0">
                  <c:v>-1.1651753226181423E-2</c:v>
                </c:pt>
                <c:pt idx="1">
                  <c:v>-1.3317945166956292E-2</c:v>
                </c:pt>
                <c:pt idx="2">
                  <c:v>-9.330460413060411E-3</c:v>
                </c:pt>
                <c:pt idx="3">
                  <c:v>-7.1134205294995975E-3</c:v>
                </c:pt>
                <c:pt idx="4">
                  <c:v>-4.4343276062612921E-3</c:v>
                </c:pt>
                <c:pt idx="5">
                  <c:v>-3.6980910224688013E-3</c:v>
                </c:pt>
                <c:pt idx="6">
                  <c:v>-2.1036681109713887E-3</c:v>
                </c:pt>
                <c:pt idx="7">
                  <c:v>5.7684606812569259E-4</c:v>
                </c:pt>
                <c:pt idx="8">
                  <c:v>3.7999292703822171E-3</c:v>
                </c:pt>
                <c:pt idx="9">
                  <c:v>1.2158277349229751E-2</c:v>
                </c:pt>
                <c:pt idx="10">
                  <c:v>1.7933107604108416E-2</c:v>
                </c:pt>
                <c:pt idx="11">
                  <c:v>2.3055955294684675E-2</c:v>
                </c:pt>
                <c:pt idx="12">
                  <c:v>2.8012862507015162E-2</c:v>
                </c:pt>
                <c:pt idx="13">
                  <c:v>2.764165898023746E-2</c:v>
                </c:pt>
                <c:pt idx="14">
                  <c:v>2.5241148050570265E-2</c:v>
                </c:pt>
                <c:pt idx="15">
                  <c:v>2.0997110208759356E-2</c:v>
                </c:pt>
                <c:pt idx="16">
                  <c:v>1.4599238937044521E-2</c:v>
                </c:pt>
                <c:pt idx="17">
                  <c:v>8.534375629471019E-3</c:v>
                </c:pt>
                <c:pt idx="18">
                  <c:v>4.2564051799667329E-3</c:v>
                </c:pt>
                <c:pt idx="19">
                  <c:v>7.3611324715881418E-4</c:v>
                </c:pt>
                <c:pt idx="20">
                  <c:v>-1.3054005043878427E-3</c:v>
                </c:pt>
                <c:pt idx="21">
                  <c:v>-9.6427496880287049E-4</c:v>
                </c:pt>
                <c:pt idx="22">
                  <c:v>-2.1681077696592515E-3</c:v>
                </c:pt>
                <c:pt idx="23">
                  <c:v>-1.8910510821064902E-3</c:v>
                </c:pt>
                <c:pt idx="24">
                  <c:v>-2.451565634214275E-3</c:v>
                </c:pt>
                <c:pt idx="25">
                  <c:v>-5.2253215450435144E-3</c:v>
                </c:pt>
                <c:pt idx="26">
                  <c:v>-5.4183806740539554E-3</c:v>
                </c:pt>
                <c:pt idx="27">
                  <c:v>-5.9855186752108816E-3</c:v>
                </c:pt>
                <c:pt idx="28">
                  <c:v>-4.9280560265219783E-3</c:v>
                </c:pt>
                <c:pt idx="29">
                  <c:v>-2.7792756677428574E-3</c:v>
                </c:pt>
                <c:pt idx="30">
                  <c:v>-6.0251117432407267E-4</c:v>
                </c:pt>
                <c:pt idx="31">
                  <c:v>2.758542034778598E-4</c:v>
                </c:pt>
                <c:pt idx="32">
                  <c:v>7.166023619234259E-4</c:v>
                </c:pt>
                <c:pt idx="33">
                  <c:v>1.9306689906130139E-3</c:v>
                </c:pt>
                <c:pt idx="34">
                  <c:v>7.2210829747209205E-4</c:v>
                </c:pt>
                <c:pt idx="35">
                  <c:v>5.8555428113450917E-5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5F-412F-BD3E-91DE77D7842F}"/>
            </c:ext>
          </c:extLst>
        </c:ser>
        <c:ser>
          <c:idx val="4"/>
          <c:order val="4"/>
          <c:tx>
            <c:strRef>
              <c:f>VarComp!$DX$18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dk1">
                  <a:tint val="3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VarComp!$CN$18:$DW$18</c:f>
              <c:numCache>
                <c:formatCode>#,#00%</c:formatCode>
                <c:ptCount val="36"/>
                <c:pt idx="0">
                  <c:v>-2.2722150979619635E-2</c:v>
                </c:pt>
                <c:pt idx="1">
                  <c:v>-2.1309862545347572E-2</c:v>
                </c:pt>
                <c:pt idx="2">
                  <c:v>-1.666192444400337E-2</c:v>
                </c:pt>
                <c:pt idx="3">
                  <c:v>-1.0271052506283764E-2</c:v>
                </c:pt>
                <c:pt idx="4">
                  <c:v>-3.4564533808448053E-3</c:v>
                </c:pt>
                <c:pt idx="5">
                  <c:v>-1.2323164867279336E-3</c:v>
                </c:pt>
                <c:pt idx="6">
                  <c:v>3.1600300652479717E-4</c:v>
                </c:pt>
                <c:pt idx="7">
                  <c:v>-2.6740498929938151E-4</c:v>
                </c:pt>
                <c:pt idx="8">
                  <c:v>-1.9769919238017248E-3</c:v>
                </c:pt>
                <c:pt idx="9">
                  <c:v>-3.3403910863673593E-3</c:v>
                </c:pt>
                <c:pt idx="10">
                  <c:v>-7.6532487229479858E-3</c:v>
                </c:pt>
                <c:pt idx="11">
                  <c:v>-1.1266675954919932E-2</c:v>
                </c:pt>
                <c:pt idx="12">
                  <c:v>-1.4606438604570556E-2</c:v>
                </c:pt>
                <c:pt idx="13">
                  <c:v>-1.8231982937675816E-2</c:v>
                </c:pt>
                <c:pt idx="14">
                  <c:v>-1.7571910163951952E-2</c:v>
                </c:pt>
                <c:pt idx="15">
                  <c:v>-1.6211048547022936E-2</c:v>
                </c:pt>
                <c:pt idx="16">
                  <c:v>-1.4491347815901284E-2</c:v>
                </c:pt>
                <c:pt idx="17">
                  <c:v>-1.204025222264048E-2</c:v>
                </c:pt>
                <c:pt idx="18">
                  <c:v>-9.7161152472129315E-3</c:v>
                </c:pt>
                <c:pt idx="19">
                  <c:v>-8.1905431174089383E-3</c:v>
                </c:pt>
                <c:pt idx="20">
                  <c:v>-6.7628230744808454E-3</c:v>
                </c:pt>
                <c:pt idx="21">
                  <c:v>-3.7537151649339601E-3</c:v>
                </c:pt>
                <c:pt idx="22">
                  <c:v>-2.4640506860777595E-3</c:v>
                </c:pt>
                <c:pt idx="23">
                  <c:v>-1.9143893882275312E-4</c:v>
                </c:pt>
                <c:pt idx="24">
                  <c:v>2.4085284202464688E-3</c:v>
                </c:pt>
                <c:pt idx="25">
                  <c:v>3.1830921937151782E-3</c:v>
                </c:pt>
                <c:pt idx="26">
                  <c:v>4.2105640561203505E-3</c:v>
                </c:pt>
                <c:pt idx="27">
                  <c:v>4.2135168846760751E-3</c:v>
                </c:pt>
                <c:pt idx="28">
                  <c:v>4.2529057140797367E-3</c:v>
                </c:pt>
                <c:pt idx="29">
                  <c:v>5.6724002532174229E-3</c:v>
                </c:pt>
                <c:pt idx="30">
                  <c:v>5.6716769586850607E-3</c:v>
                </c:pt>
                <c:pt idx="31">
                  <c:v>6.6301541823620526E-3</c:v>
                </c:pt>
                <c:pt idx="32">
                  <c:v>7.4820610180563411E-3</c:v>
                </c:pt>
                <c:pt idx="33">
                  <c:v>6.8536776629068569E-3</c:v>
                </c:pt>
                <c:pt idx="34">
                  <c:v>7.7374544623387831E-3</c:v>
                </c:pt>
                <c:pt idx="35">
                  <c:v>8.6919121625624943E-3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5F-412F-BD3E-91DE77D7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46958208"/>
        <c:axId val="1546958752"/>
      </c:barChart>
      <c:lineChart>
        <c:grouping val="standard"/>
        <c:varyColors val="0"/>
        <c:ser>
          <c:idx val="0"/>
          <c:order val="0"/>
          <c:tx>
            <c:strRef>
              <c:f>VarComp!$DX$9</c:f>
              <c:strCache>
                <c:ptCount val="1"/>
                <c:pt idx="0">
                  <c:v>Pil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VarComp!$CN$6:$DW$6</c:f>
              <c:strCache>
                <c:ptCount val="36"/>
                <c:pt idx="0">
                  <c:v>Q3-2009</c:v>
                </c:pt>
                <c:pt idx="1">
                  <c:v>Q4-2009</c:v>
                </c:pt>
                <c:pt idx="2">
                  <c:v>Q1-2010</c:v>
                </c:pt>
                <c:pt idx="3">
                  <c:v>Q2-2010</c:v>
                </c:pt>
                <c:pt idx="4">
                  <c:v>Q3-2010</c:v>
                </c:pt>
                <c:pt idx="5">
                  <c:v>Q4-2010</c:v>
                </c:pt>
                <c:pt idx="6">
                  <c:v>Q1-2011</c:v>
                </c:pt>
                <c:pt idx="7">
                  <c:v>Q2-2011</c:v>
                </c:pt>
                <c:pt idx="8">
                  <c:v>Q3-2011</c:v>
                </c:pt>
                <c:pt idx="9">
                  <c:v>Q4-2011</c:v>
                </c:pt>
                <c:pt idx="10">
                  <c:v>Q1-2012</c:v>
                </c:pt>
                <c:pt idx="11">
                  <c:v>Q2-2012</c:v>
                </c:pt>
                <c:pt idx="12">
                  <c:v>Q3-2012</c:v>
                </c:pt>
                <c:pt idx="13">
                  <c:v>Q4-2012</c:v>
                </c:pt>
                <c:pt idx="14">
                  <c:v>Q1-2013</c:v>
                </c:pt>
                <c:pt idx="15">
                  <c:v>Q2-2013</c:v>
                </c:pt>
                <c:pt idx="16">
                  <c:v>Q3-2013</c:v>
                </c:pt>
                <c:pt idx="17">
                  <c:v>Q4-2013</c:v>
                </c:pt>
                <c:pt idx="18">
                  <c:v>Q1-2014</c:v>
                </c:pt>
                <c:pt idx="19">
                  <c:v>Q2-2014</c:v>
                </c:pt>
                <c:pt idx="20">
                  <c:v>Q3-2014</c:v>
                </c:pt>
                <c:pt idx="21">
                  <c:v>Q4-2014</c:v>
                </c:pt>
                <c:pt idx="22">
                  <c:v>Q1-2015</c:v>
                </c:pt>
                <c:pt idx="23">
                  <c:v>Q2-2015</c:v>
                </c:pt>
                <c:pt idx="24">
                  <c:v>Q3-2015</c:v>
                </c:pt>
                <c:pt idx="25">
                  <c:v>Q4-2015</c:v>
                </c:pt>
                <c:pt idx="26">
                  <c:v>Q1-2016</c:v>
                </c:pt>
                <c:pt idx="27">
                  <c:v>Q2-2016</c:v>
                </c:pt>
                <c:pt idx="28">
                  <c:v>Q3-2016</c:v>
                </c:pt>
                <c:pt idx="29">
                  <c:v>Q4-2016</c:v>
                </c:pt>
                <c:pt idx="30">
                  <c:v>Q1-2017</c:v>
                </c:pt>
                <c:pt idx="31">
                  <c:v>Q2-2017</c:v>
                </c:pt>
                <c:pt idx="32">
                  <c:v>Q3-2017</c:v>
                </c:pt>
                <c:pt idx="33">
                  <c:v>Q4-2017</c:v>
                </c:pt>
                <c:pt idx="34">
                  <c:v>Q1-2018</c:v>
                </c:pt>
                <c:pt idx="35">
                  <c:v>Q2-2018</c:v>
                </c:pt>
              </c:strCache>
            </c:strRef>
          </c:cat>
          <c:val>
            <c:numRef>
              <c:f>VarComp!$CN$9:$DW$9</c:f>
              <c:numCache>
                <c:formatCode>#,#00%</c:formatCode>
                <c:ptCount val="36"/>
                <c:pt idx="0">
                  <c:v>-5.7407991885964238E-2</c:v>
                </c:pt>
                <c:pt idx="1">
                  <c:v>-5.5342101728448889E-2</c:v>
                </c:pt>
                <c:pt idx="2">
                  <c:v>-3.6236989556490573E-2</c:v>
                </c:pt>
                <c:pt idx="3">
                  <c:v>-1.3736920481825399E-2</c:v>
                </c:pt>
                <c:pt idx="4">
                  <c:v>4.3592325104815366E-3</c:v>
                </c:pt>
                <c:pt idx="5">
                  <c:v>1.6482827573675918E-2</c:v>
                </c:pt>
                <c:pt idx="6">
                  <c:v>2.0137244095350892E-2</c:v>
                </c:pt>
                <c:pt idx="7">
                  <c:v>1.9136504354422046E-2</c:v>
                </c:pt>
                <c:pt idx="8">
                  <c:v>1.5413800254190146E-2</c:v>
                </c:pt>
                <c:pt idx="9">
                  <c:v>7.2003805396685383E-3</c:v>
                </c:pt>
                <c:pt idx="10">
                  <c:v>-3.6227628621460228E-3</c:v>
                </c:pt>
                <c:pt idx="11">
                  <c:v>-1.5572356451498903E-2</c:v>
                </c:pt>
                <c:pt idx="12">
                  <c:v>-2.4365685114437263E-2</c:v>
                </c:pt>
                <c:pt idx="13">
                  <c:v>-2.8517261479622635E-2</c:v>
                </c:pt>
                <c:pt idx="14">
                  <c:v>-3.0122829546054053E-2</c:v>
                </c:pt>
                <c:pt idx="15">
                  <c:v>-2.7076646022967554E-2</c:v>
                </c:pt>
                <c:pt idx="16">
                  <c:v>-2.2413620620880592E-2</c:v>
                </c:pt>
                <c:pt idx="17">
                  <c:v>-1.7493228733037713E-2</c:v>
                </c:pt>
                <c:pt idx="18">
                  <c:v>-9.5465913524057644E-3</c:v>
                </c:pt>
                <c:pt idx="19">
                  <c:v>-4.0561447603728595E-3</c:v>
                </c:pt>
                <c:pt idx="20">
                  <c:v>-7.2527287760537629E-4</c:v>
                </c:pt>
                <c:pt idx="21">
                  <c:v>1.8232831453455223E-3</c:v>
                </c:pt>
                <c:pt idx="22">
                  <c:v>2.1620112028954974E-3</c:v>
                </c:pt>
                <c:pt idx="23">
                  <c:v>3.9280962347274517E-3</c:v>
                </c:pt>
                <c:pt idx="24">
                  <c:v>5.8981075811090911E-3</c:v>
                </c:pt>
                <c:pt idx="25">
                  <c:v>8.2871432123294841E-3</c:v>
                </c:pt>
                <c:pt idx="26">
                  <c:v>1.0213664397056732E-2</c:v>
                </c:pt>
                <c:pt idx="27">
                  <c:v>1.0102431402653655E-2</c:v>
                </c:pt>
                <c:pt idx="28">
                  <c:v>1.0042393743564082E-2</c:v>
                </c:pt>
                <c:pt idx="29">
                  <c:v>9.7214254475588291E-3</c:v>
                </c:pt>
                <c:pt idx="30">
                  <c:v>1.0125070557229554E-2</c:v>
                </c:pt>
                <c:pt idx="31">
                  <c:v>1.2071929734724041E-2</c:v>
                </c:pt>
                <c:pt idx="32">
                  <c:v>1.4314121015402526E-2</c:v>
                </c:pt>
                <c:pt idx="33">
                  <c:v>1.572538864719264E-2</c:v>
                </c:pt>
                <c:pt idx="34">
                  <c:v>1.5801335361274482E-2</c:v>
                </c:pt>
                <c:pt idx="35">
                  <c:v>1.4635825032085492E-2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15F-412F-BD3E-91DE77D7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958208"/>
        <c:axId val="1546958752"/>
      </c:lineChart>
      <c:catAx>
        <c:axId val="1546958208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[$-410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8752"/>
        <c:crosses val="autoZero"/>
        <c:auto val="1"/>
        <c:lblAlgn val="ctr"/>
        <c:lblOffset val="100"/>
        <c:noMultiLvlLbl val="0"/>
      </c:catAx>
      <c:valAx>
        <c:axId val="1546958752"/>
        <c:scaling>
          <c:orientation val="minMax"/>
        </c:scaling>
        <c:delete val="0"/>
        <c:axPos val="l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5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739408986147E-2"/>
          <c:y val="8.8145620181278181E-2"/>
          <c:w val="0.85690052552777662"/>
          <c:h val="0.82053656548391107"/>
        </c:manualLayout>
      </c:layout>
      <c:lineChart>
        <c:grouping val="standard"/>
        <c:varyColors val="0"/>
        <c:ser>
          <c:idx val="2"/>
          <c:order val="2"/>
          <c:tx>
            <c:strRef>
              <c:f>'Valore aggiunto per branca  (2)'!$AX$13</c:f>
              <c:strCache>
                <c:ptCount val="1"/>
                <c:pt idx="0">
                  <c:v>AGR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75000"/>
                </a:schemeClr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1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(2)'!$AY$13:$CN$13</c:f>
              <c:numCache>
                <c:formatCode>#\'##0_ ;\-#\'##0\ </c:formatCode>
                <c:ptCount val="42"/>
                <c:pt idx="0">
                  <c:v>100</c:v>
                </c:pt>
                <c:pt idx="1">
                  <c:v>101.55332766289722</c:v>
                </c:pt>
                <c:pt idx="2">
                  <c:v>99.677900637226884</c:v>
                </c:pt>
                <c:pt idx="3">
                  <c:v>100.09760586750701</c:v>
                </c:pt>
                <c:pt idx="4">
                  <c:v>98.717180027050773</c:v>
                </c:pt>
                <c:pt idx="5">
                  <c:v>98.137122300151987</c:v>
                </c:pt>
                <c:pt idx="6">
                  <c:v>99.426914120780296</c:v>
                </c:pt>
                <c:pt idx="7">
                  <c:v>98.519179552965127</c:v>
                </c:pt>
                <c:pt idx="8">
                  <c:v>99.132702148723453</c:v>
                </c:pt>
                <c:pt idx="9">
                  <c:v>98.392291925206024</c:v>
                </c:pt>
                <c:pt idx="10">
                  <c:v>98.551250052288864</c:v>
                </c:pt>
                <c:pt idx="11">
                  <c:v>100.15756375754702</c:v>
                </c:pt>
                <c:pt idx="12">
                  <c:v>99.959563283461392</c:v>
                </c:pt>
                <c:pt idx="13">
                  <c:v>99.287477167198858</c:v>
                </c:pt>
                <c:pt idx="14">
                  <c:v>101.05274899953986</c:v>
                </c:pt>
                <c:pt idx="15">
                  <c:v>103.50683938257318</c:v>
                </c:pt>
                <c:pt idx="16">
                  <c:v>99.00581452096435</c:v>
                </c:pt>
                <c:pt idx="17">
                  <c:v>100.48384622892759</c:v>
                </c:pt>
                <c:pt idx="18">
                  <c:v>96.398343488991458</c:v>
                </c:pt>
                <c:pt idx="19">
                  <c:v>97.462247444817834</c:v>
                </c:pt>
                <c:pt idx="20">
                  <c:v>100.42946581703083</c:v>
                </c:pt>
                <c:pt idx="21">
                  <c:v>99.336280100952351</c:v>
                </c:pt>
                <c:pt idx="22">
                  <c:v>98.700447592621003</c:v>
                </c:pt>
                <c:pt idx="23">
                  <c:v>100.368113557455</c:v>
                </c:pt>
                <c:pt idx="24">
                  <c:v>98.145488517366871</c:v>
                </c:pt>
                <c:pt idx="25">
                  <c:v>97.689529679155569</c:v>
                </c:pt>
                <c:pt idx="26">
                  <c:v>98.81339152502197</c:v>
                </c:pt>
                <c:pt idx="27">
                  <c:v>94.92170615056402</c:v>
                </c:pt>
                <c:pt idx="28">
                  <c:v>99.306998340700261</c:v>
                </c:pt>
                <c:pt idx="29">
                  <c:v>100.03067612978792</c:v>
                </c:pt>
                <c:pt idx="30">
                  <c:v>102.5489075114687</c:v>
                </c:pt>
                <c:pt idx="31">
                  <c:v>105.56632318697102</c:v>
                </c:pt>
                <c:pt idx="32">
                  <c:v>102.11665295536623</c:v>
                </c:pt>
                <c:pt idx="33">
                  <c:v>102.74969672462596</c:v>
                </c:pt>
                <c:pt idx="34">
                  <c:v>103.17776817212098</c:v>
                </c:pt>
                <c:pt idx="35">
                  <c:v>100.2426202992317</c:v>
                </c:pt>
                <c:pt idx="36">
                  <c:v>100.08087343307723</c:v>
                </c:pt>
                <c:pt idx="37">
                  <c:v>98.021389628679401</c:v>
                </c:pt>
                <c:pt idx="38">
                  <c:v>96.448540792280767</c:v>
                </c:pt>
                <c:pt idx="39">
                  <c:v>95.998159432212731</c:v>
                </c:pt>
                <c:pt idx="40">
                  <c:v>99.782478352412966</c:v>
                </c:pt>
                <c:pt idx="41">
                  <c:v>98.351855208667402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2E-4D56-8E79-887A50EF5B95}"/>
            </c:ext>
          </c:extLst>
        </c:ser>
        <c:ser>
          <c:idx val="3"/>
          <c:order val="3"/>
          <c:tx>
            <c:strRef>
              <c:f>'Valore aggiunto per branca  (2)'!$AX$14</c:f>
              <c:strCache>
                <c:ptCount val="1"/>
                <c:pt idx="0">
                  <c:v>IND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98500"/>
                </a:schemeClr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5.2777777777777778E-2"/>
                  <c:y val="0.125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(2)'!$AY$14:$CN$14</c:f>
              <c:numCache>
                <c:formatCode>#\'##0_ ;\-#\'##0\ </c:formatCode>
                <c:ptCount val="42"/>
                <c:pt idx="0">
                  <c:v>100</c:v>
                </c:pt>
                <c:pt idx="1">
                  <c:v>98.170585173401832</c:v>
                </c:pt>
                <c:pt idx="2">
                  <c:v>94.940140005740332</c:v>
                </c:pt>
                <c:pt idx="3">
                  <c:v>88.96455101355788</c:v>
                </c:pt>
                <c:pt idx="4">
                  <c:v>83.010172064038755</c:v>
                </c:pt>
                <c:pt idx="5">
                  <c:v>80.861341778432887</c:v>
                </c:pt>
                <c:pt idx="6">
                  <c:v>81.303444686057304</c:v>
                </c:pt>
                <c:pt idx="7">
                  <c:v>82.843605123490121</c:v>
                </c:pt>
                <c:pt idx="8">
                  <c:v>83.627111882975043</c:v>
                </c:pt>
                <c:pt idx="9">
                  <c:v>85.090896708065173</c:v>
                </c:pt>
                <c:pt idx="10">
                  <c:v>85.822643179949694</c:v>
                </c:pt>
                <c:pt idx="11">
                  <c:v>86.281091441553201</c:v>
                </c:pt>
                <c:pt idx="12">
                  <c:v>86.283912960990065</c:v>
                </c:pt>
                <c:pt idx="13">
                  <c:v>86.009058050330069</c:v>
                </c:pt>
                <c:pt idx="14">
                  <c:v>85.155013304923557</c:v>
                </c:pt>
                <c:pt idx="15">
                  <c:v>84.153471198610646</c:v>
                </c:pt>
                <c:pt idx="16">
                  <c:v>83.470858082437019</c:v>
                </c:pt>
                <c:pt idx="17">
                  <c:v>82.340693607312602</c:v>
                </c:pt>
                <c:pt idx="18">
                  <c:v>82.383308280186611</c:v>
                </c:pt>
                <c:pt idx="19">
                  <c:v>80.675316083147266</c:v>
                </c:pt>
                <c:pt idx="20">
                  <c:v>79.933645646346861</c:v>
                </c:pt>
                <c:pt idx="21">
                  <c:v>79.944056080131148</c:v>
                </c:pt>
                <c:pt idx="22">
                  <c:v>79.984238408663032</c:v>
                </c:pt>
                <c:pt idx="23">
                  <c:v>79.28313947548925</c:v>
                </c:pt>
                <c:pt idx="24">
                  <c:v>79.620262401307613</c:v>
                </c:pt>
                <c:pt idx="25">
                  <c:v>78.986198878202785</c:v>
                </c:pt>
                <c:pt idx="26">
                  <c:v>78.487179112972669</c:v>
                </c:pt>
                <c:pt idx="27">
                  <c:v>78.407300924777317</c:v>
                </c:pt>
                <c:pt idx="28">
                  <c:v>78.460131443888244</c:v>
                </c:pt>
                <c:pt idx="29">
                  <c:v>79.095751667372042</c:v>
                </c:pt>
                <c:pt idx="30">
                  <c:v>79.210363732772933</c:v>
                </c:pt>
                <c:pt idx="31">
                  <c:v>79.336164582147561</c:v>
                </c:pt>
                <c:pt idx="32">
                  <c:v>80.514878650340762</c:v>
                </c:pt>
                <c:pt idx="33">
                  <c:v>80.12268744861673</c:v>
                </c:pt>
                <c:pt idx="34">
                  <c:v>80.745951362842533</c:v>
                </c:pt>
                <c:pt idx="35">
                  <c:v>81.76666034257137</c:v>
                </c:pt>
                <c:pt idx="36">
                  <c:v>82.20428773660629</c:v>
                </c:pt>
                <c:pt idx="37">
                  <c:v>83.046365347849559</c:v>
                </c:pt>
                <c:pt idx="38">
                  <c:v>84.16641127051075</c:v>
                </c:pt>
                <c:pt idx="39">
                  <c:v>84.798528918141884</c:v>
                </c:pt>
                <c:pt idx="40">
                  <c:v>84.562980692050616</c:v>
                </c:pt>
                <c:pt idx="41">
                  <c:v>84.655604364598688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A2E-4D56-8E79-887A50EF5B95}"/>
            </c:ext>
          </c:extLst>
        </c:ser>
        <c:ser>
          <c:idx val="15"/>
          <c:order val="14"/>
          <c:tx>
            <c:strRef>
              <c:f>'Valore aggiunto per branca  (2)'!$AX$26</c:f>
              <c:strCache>
                <c:ptCount val="1"/>
                <c:pt idx="0">
                  <c:v>COSTR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3.7037037037036952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(2)'!$AY$26:$CN$26</c:f>
              <c:numCache>
                <c:formatCode>#\'##0_ ;\-#\'##0\ </c:formatCode>
                <c:ptCount val="42"/>
                <c:pt idx="0">
                  <c:v>100</c:v>
                </c:pt>
                <c:pt idx="1">
                  <c:v>96.708334031045396</c:v>
                </c:pt>
                <c:pt idx="2">
                  <c:v>95.273279860680859</c:v>
                </c:pt>
                <c:pt idx="3">
                  <c:v>91.115892764446826</c:v>
                </c:pt>
                <c:pt idx="4">
                  <c:v>90.374922553961056</c:v>
                </c:pt>
                <c:pt idx="5">
                  <c:v>89.247140775967452</c:v>
                </c:pt>
                <c:pt idx="6">
                  <c:v>86.723655787940189</c:v>
                </c:pt>
                <c:pt idx="7">
                  <c:v>86.222140357340223</c:v>
                </c:pt>
                <c:pt idx="8">
                  <c:v>85.314137879066962</c:v>
                </c:pt>
                <c:pt idx="9">
                  <c:v>85.301160434702538</c:v>
                </c:pt>
                <c:pt idx="10">
                  <c:v>84.73266464609253</c:v>
                </c:pt>
                <c:pt idx="11">
                  <c:v>83.733401430030654</c:v>
                </c:pt>
                <c:pt idx="12">
                  <c:v>83.002059646008817</c:v>
                </c:pt>
                <c:pt idx="13">
                  <c:v>80.872084261290397</c:v>
                </c:pt>
                <c:pt idx="14">
                  <c:v>79.710812304291778</c:v>
                </c:pt>
                <c:pt idx="15">
                  <c:v>79.258276260486625</c:v>
                </c:pt>
                <c:pt idx="16">
                  <c:v>77.259749828362843</c:v>
                </c:pt>
                <c:pt idx="17">
                  <c:v>74.964835312044741</c:v>
                </c:pt>
                <c:pt idx="18">
                  <c:v>74.192049431504216</c:v>
                </c:pt>
                <c:pt idx="19">
                  <c:v>73.444799812455003</c:v>
                </c:pt>
                <c:pt idx="20">
                  <c:v>71.514928247291479</c:v>
                </c:pt>
                <c:pt idx="21">
                  <c:v>71.800432023309185</c:v>
                </c:pt>
                <c:pt idx="22">
                  <c:v>71.583583114251738</c:v>
                </c:pt>
                <c:pt idx="23">
                  <c:v>69.753344831628141</c:v>
                </c:pt>
                <c:pt idx="24">
                  <c:v>68.808921783686941</c:v>
                </c:pt>
                <c:pt idx="25">
                  <c:v>67.494850884977978</c:v>
                </c:pt>
                <c:pt idx="26">
                  <c:v>66.482191597314085</c:v>
                </c:pt>
                <c:pt idx="27">
                  <c:v>66.325206383228121</c:v>
                </c:pt>
                <c:pt idx="28">
                  <c:v>66.435305346707082</c:v>
                </c:pt>
                <c:pt idx="29">
                  <c:v>66.331904419029129</c:v>
                </c:pt>
                <c:pt idx="30">
                  <c:v>66.291716204223121</c:v>
                </c:pt>
                <c:pt idx="31">
                  <c:v>66.848909057418922</c:v>
                </c:pt>
                <c:pt idx="32">
                  <c:v>67.016778579681514</c:v>
                </c:pt>
                <c:pt idx="33">
                  <c:v>66.910447261340622</c:v>
                </c:pt>
                <c:pt idx="34">
                  <c:v>66.768951255044456</c:v>
                </c:pt>
                <c:pt idx="35">
                  <c:v>67.046919740786024</c:v>
                </c:pt>
                <c:pt idx="36">
                  <c:v>67.591972404092502</c:v>
                </c:pt>
                <c:pt idx="37">
                  <c:v>67.317771563489018</c:v>
                </c:pt>
                <c:pt idx="38">
                  <c:v>67.83686933806662</c:v>
                </c:pt>
                <c:pt idx="39">
                  <c:v>68.366014166345721</c:v>
                </c:pt>
                <c:pt idx="40">
                  <c:v>68.368525929771096</c:v>
                </c:pt>
                <c:pt idx="41">
                  <c:v>68.727708099599809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A2E-4D56-8E79-887A50EF5B95}"/>
            </c:ext>
          </c:extLst>
        </c:ser>
        <c:ser>
          <c:idx val="17"/>
          <c:order val="16"/>
          <c:tx>
            <c:strRef>
              <c:f>'Valore aggiunto per branca  (2)'!$AX$28</c:f>
              <c:strCache>
                <c:ptCount val="1"/>
                <c:pt idx="0">
                  <c:v>COMTURRIST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985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1.7240001110886943E-2"/>
                  <c:y val="6.3821096842631805E-2"/>
                </c:manualLayout>
              </c:layout>
              <c:tx>
                <c:rich>
                  <a:bodyPr/>
                  <a:lstStyle/>
                  <a:p>
                    <a:fld id="{3CC88092-47FD-4B7A-8843-D740E3710B1C}" type="SERIESNAME">
                      <a:rPr lang="en-US"/>
                      <a:pPr/>
                      <a:t>[NOME SERIE]</a:t>
                    </a:fld>
                    <a:r>
                      <a:rPr lang="en-US" baseline="0"/>
                      <a:t>; </a:t>
                    </a:r>
                    <a:fld id="{E0668982-553C-43C5-A5C2-2DCF768E0E1D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A2E-4D56-8E79-887A50EF5B95}"/>
                </c:ext>
                <c:ext xmlns:c15="http://schemas.microsoft.com/office/drawing/2012/chart" uri="{CE6537A1-D6FC-4f65-9D91-7224C49458BB}">
                  <c15:layout>
                    <c:manualLayout>
                      <c:w val="0.2011502510966991"/>
                      <c:h val="0.10939759036144578"/>
                    </c:manualLayout>
                  </c15:layout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(2)'!$AY$28:$CN$28</c:f>
              <c:numCache>
                <c:formatCode>#\'##0_ ;\-#\'##0\ </c:formatCode>
                <c:ptCount val="42"/>
                <c:pt idx="0">
                  <c:v>100</c:v>
                </c:pt>
                <c:pt idx="1">
                  <c:v>98.700594313724977</c:v>
                </c:pt>
                <c:pt idx="2">
                  <c:v>97.414236410478139</c:v>
                </c:pt>
                <c:pt idx="3">
                  <c:v>95.228988592144219</c:v>
                </c:pt>
                <c:pt idx="4">
                  <c:v>90.676719429172294</c:v>
                </c:pt>
                <c:pt idx="5">
                  <c:v>90.395296657976672</c:v>
                </c:pt>
                <c:pt idx="6">
                  <c:v>90.932686231518829</c:v>
                </c:pt>
                <c:pt idx="7">
                  <c:v>91.275382415170228</c:v>
                </c:pt>
                <c:pt idx="8">
                  <c:v>91.845135607399882</c:v>
                </c:pt>
                <c:pt idx="9">
                  <c:v>92.260234194913409</c:v>
                </c:pt>
                <c:pt idx="10">
                  <c:v>93.048090034819694</c:v>
                </c:pt>
                <c:pt idx="11">
                  <c:v>93.845539832834874</c:v>
                </c:pt>
                <c:pt idx="12">
                  <c:v>94.875163417086441</c:v>
                </c:pt>
                <c:pt idx="13">
                  <c:v>95.369699977742016</c:v>
                </c:pt>
                <c:pt idx="14">
                  <c:v>94.07144556644009</c:v>
                </c:pt>
                <c:pt idx="15">
                  <c:v>93.013679705068938</c:v>
                </c:pt>
                <c:pt idx="16">
                  <c:v>92.177342396852154</c:v>
                </c:pt>
                <c:pt idx="17">
                  <c:v>91.121879085427167</c:v>
                </c:pt>
                <c:pt idx="18">
                  <c:v>90.70972264506706</c:v>
                </c:pt>
                <c:pt idx="19">
                  <c:v>90.108885028564401</c:v>
                </c:pt>
                <c:pt idx="20">
                  <c:v>88.870113157537915</c:v>
                </c:pt>
                <c:pt idx="21">
                  <c:v>89.075551780510722</c:v>
                </c:pt>
                <c:pt idx="22">
                  <c:v>90.032517122017239</c:v>
                </c:pt>
                <c:pt idx="23">
                  <c:v>90.184357499021402</c:v>
                </c:pt>
                <c:pt idx="24">
                  <c:v>90.384935183219014</c:v>
                </c:pt>
                <c:pt idx="25">
                  <c:v>90.352955322855877</c:v>
                </c:pt>
                <c:pt idx="26">
                  <c:v>91.259776243313027</c:v>
                </c:pt>
                <c:pt idx="27">
                  <c:v>91.360448843736165</c:v>
                </c:pt>
                <c:pt idx="28">
                  <c:v>91.670781408700051</c:v>
                </c:pt>
                <c:pt idx="29">
                  <c:v>92.556111862993163</c:v>
                </c:pt>
                <c:pt idx="30">
                  <c:v>93.05397432912649</c:v>
                </c:pt>
                <c:pt idx="31">
                  <c:v>93.470224191613099</c:v>
                </c:pt>
                <c:pt idx="32">
                  <c:v>93.642147920925325</c:v>
                </c:pt>
                <c:pt idx="33">
                  <c:v>94.198853330126823</c:v>
                </c:pt>
                <c:pt idx="34">
                  <c:v>94.614591514847618</c:v>
                </c:pt>
                <c:pt idx="35">
                  <c:v>95.139061224803072</c:v>
                </c:pt>
                <c:pt idx="36">
                  <c:v>96.233539965871103</c:v>
                </c:pt>
                <c:pt idx="37">
                  <c:v>96.209107352553659</c:v>
                </c:pt>
                <c:pt idx="38">
                  <c:v>96.362226923972358</c:v>
                </c:pt>
                <c:pt idx="39">
                  <c:v>97.13780249749918</c:v>
                </c:pt>
                <c:pt idx="40">
                  <c:v>97.917983170918305</c:v>
                </c:pt>
                <c:pt idx="41">
                  <c:v>98.445906705792964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A2E-4D56-8E79-887A50EF5B95}"/>
            </c:ext>
          </c:extLst>
        </c:ser>
        <c:ser>
          <c:idx val="18"/>
          <c:order val="17"/>
          <c:tx>
            <c:strRef>
              <c:f>'Valore aggiunto per branca  (2)'!$AX$29</c:f>
              <c:strCache>
                <c:ptCount val="1"/>
                <c:pt idx="0">
                  <c:v>INFOCOM</c:v>
                </c:pt>
              </c:strCache>
            </c:strRef>
          </c:tx>
          <c:spPr>
            <a:ln w="28575" cap="rnd">
              <a:solidFill>
                <a:schemeClr val="dk1">
                  <a:tint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dk1">
                    <a:tint val="30000"/>
                  </a:schemeClr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2.5000000000000102E-2"/>
                  <c:y val="-4.761903273995977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(2)'!$AY$29:$CN$29</c:f>
              <c:numCache>
                <c:formatCode>#\'##0_ ;\-#\'##0\ </c:formatCode>
                <c:ptCount val="42"/>
                <c:pt idx="0">
                  <c:v>100</c:v>
                </c:pt>
                <c:pt idx="1">
                  <c:v>99.449685012712337</c:v>
                </c:pt>
                <c:pt idx="2">
                  <c:v>100.6472341527207</c:v>
                </c:pt>
                <c:pt idx="3">
                  <c:v>101.20883424831221</c:v>
                </c:pt>
                <c:pt idx="4">
                  <c:v>101.69409390537768</c:v>
                </c:pt>
                <c:pt idx="5">
                  <c:v>103.01511540682816</c:v>
                </c:pt>
                <c:pt idx="6">
                  <c:v>102.09172801561327</c:v>
                </c:pt>
                <c:pt idx="7">
                  <c:v>100.56624690489309</c:v>
                </c:pt>
                <c:pt idx="8">
                  <c:v>102.94474943740416</c:v>
                </c:pt>
                <c:pt idx="9">
                  <c:v>102.563047244774</c:v>
                </c:pt>
                <c:pt idx="10">
                  <c:v>103.18107288188475</c:v>
                </c:pt>
                <c:pt idx="11">
                  <c:v>104.3733113826913</c:v>
                </c:pt>
                <c:pt idx="12">
                  <c:v>103.31051971242888</c:v>
                </c:pt>
                <c:pt idx="13">
                  <c:v>103.42137930576669</c:v>
                </c:pt>
                <c:pt idx="14">
                  <c:v>103.85087725121315</c:v>
                </c:pt>
                <c:pt idx="15">
                  <c:v>102.82393239556296</c:v>
                </c:pt>
                <c:pt idx="16">
                  <c:v>101.02561719584973</c:v>
                </c:pt>
                <c:pt idx="17">
                  <c:v>101.2891576662396</c:v>
                </c:pt>
                <c:pt idx="18">
                  <c:v>99.381310532989019</c:v>
                </c:pt>
                <c:pt idx="19">
                  <c:v>99.818110607337971</c:v>
                </c:pt>
                <c:pt idx="20">
                  <c:v>98.495761446087059</c:v>
                </c:pt>
                <c:pt idx="21">
                  <c:v>98.192391181683604</c:v>
                </c:pt>
                <c:pt idx="22">
                  <c:v>98.499744425488416</c:v>
                </c:pt>
                <c:pt idx="23">
                  <c:v>98.098791165751692</c:v>
                </c:pt>
                <c:pt idx="24">
                  <c:v>98.591352951719642</c:v>
                </c:pt>
                <c:pt idx="25">
                  <c:v>99.280408388154612</c:v>
                </c:pt>
                <c:pt idx="26">
                  <c:v>99.098518995492597</c:v>
                </c:pt>
                <c:pt idx="27">
                  <c:v>100.01460425780498</c:v>
                </c:pt>
                <c:pt idx="28">
                  <c:v>99.970791484390034</c:v>
                </c:pt>
                <c:pt idx="29">
                  <c:v>99.842008483746127</c:v>
                </c:pt>
                <c:pt idx="30">
                  <c:v>100.29540430560073</c:v>
                </c:pt>
                <c:pt idx="31">
                  <c:v>101.26990659913304</c:v>
                </c:pt>
                <c:pt idx="32">
                  <c:v>102.96798348391208</c:v>
                </c:pt>
                <c:pt idx="33">
                  <c:v>104.05533686048287</c:v>
                </c:pt>
                <c:pt idx="34">
                  <c:v>105.85962652929813</c:v>
                </c:pt>
                <c:pt idx="35">
                  <c:v>107.35257997490723</c:v>
                </c:pt>
                <c:pt idx="36">
                  <c:v>107.17467356164656</c:v>
                </c:pt>
                <c:pt idx="37">
                  <c:v>107.02199268459449</c:v>
                </c:pt>
                <c:pt idx="38">
                  <c:v>105.92269036981963</c:v>
                </c:pt>
                <c:pt idx="39">
                  <c:v>104.13698793821071</c:v>
                </c:pt>
                <c:pt idx="40">
                  <c:v>103.15385585597546</c:v>
                </c:pt>
                <c:pt idx="41">
                  <c:v>101.98684289137751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A2E-4D56-8E79-887A50EF5B95}"/>
            </c:ext>
          </c:extLst>
        </c:ser>
        <c:ser>
          <c:idx val="19"/>
          <c:order val="18"/>
          <c:tx>
            <c:strRef>
              <c:f>'Valore aggiunto per branca  (2)'!$AX$30</c:f>
              <c:strCache>
                <c:ptCount val="1"/>
                <c:pt idx="0">
                  <c:v>FINASS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60000"/>
                </a:schemeClr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4.1666666666666664E-2"/>
                  <c:y val="-8.796296296296300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(2)'!$AY$30:$CN$30</c:f>
              <c:numCache>
                <c:formatCode>#\'##0_ ;\-#\'##0\ </c:formatCode>
                <c:ptCount val="42"/>
                <c:pt idx="0">
                  <c:v>100</c:v>
                </c:pt>
                <c:pt idx="1">
                  <c:v>98.386941242017741</c:v>
                </c:pt>
                <c:pt idx="2">
                  <c:v>96.480842583465474</c:v>
                </c:pt>
                <c:pt idx="3">
                  <c:v>94.809925856083638</c:v>
                </c:pt>
                <c:pt idx="4">
                  <c:v>96.062443749196419</c:v>
                </c:pt>
                <c:pt idx="5">
                  <c:v>93.05650795011357</c:v>
                </c:pt>
                <c:pt idx="6">
                  <c:v>97.595679938284817</c:v>
                </c:pt>
                <c:pt idx="7">
                  <c:v>99.15891655595081</c:v>
                </c:pt>
                <c:pt idx="8">
                  <c:v>101.98377833969056</c:v>
                </c:pt>
                <c:pt idx="9">
                  <c:v>101.93556336519093</c:v>
                </c:pt>
                <c:pt idx="10">
                  <c:v>101.1201945742082</c:v>
                </c:pt>
                <c:pt idx="11">
                  <c:v>101.62698752839324</c:v>
                </c:pt>
                <c:pt idx="12">
                  <c:v>104.8129258989414</c:v>
                </c:pt>
                <c:pt idx="13">
                  <c:v>104.66667380962585</c:v>
                </c:pt>
                <c:pt idx="14">
                  <c:v>103.01450735010498</c:v>
                </c:pt>
                <c:pt idx="15">
                  <c:v>102.87146959242276</c:v>
                </c:pt>
                <c:pt idx="16">
                  <c:v>104.78185402648609</c:v>
                </c:pt>
                <c:pt idx="17">
                  <c:v>105.59775853940769</c:v>
                </c:pt>
                <c:pt idx="18">
                  <c:v>105.97704967213815</c:v>
                </c:pt>
                <c:pt idx="19">
                  <c:v>106.58134401920027</c:v>
                </c:pt>
                <c:pt idx="20">
                  <c:v>102.48199974285346</c:v>
                </c:pt>
                <c:pt idx="21">
                  <c:v>102.94593494192773</c:v>
                </c:pt>
                <c:pt idx="22">
                  <c:v>102.53825054643637</c:v>
                </c:pt>
                <c:pt idx="23">
                  <c:v>102.33842626323234</c:v>
                </c:pt>
                <c:pt idx="24">
                  <c:v>101.27501821454592</c:v>
                </c:pt>
                <c:pt idx="25">
                  <c:v>101.69663138044827</c:v>
                </c:pt>
                <c:pt idx="26">
                  <c:v>104.42292032743325</c:v>
                </c:pt>
                <c:pt idx="27">
                  <c:v>101.34359062272317</c:v>
                </c:pt>
                <c:pt idx="28">
                  <c:v>101.25733939056271</c:v>
                </c:pt>
                <c:pt idx="29">
                  <c:v>101.65055929370419</c:v>
                </c:pt>
                <c:pt idx="30">
                  <c:v>99.900355719367411</c:v>
                </c:pt>
                <c:pt idx="31">
                  <c:v>102.31056872241031</c:v>
                </c:pt>
                <c:pt idx="32">
                  <c:v>102.15842369176701</c:v>
                </c:pt>
                <c:pt idx="33">
                  <c:v>101.6152016457378</c:v>
                </c:pt>
                <c:pt idx="34">
                  <c:v>101.86002657180815</c:v>
                </c:pt>
                <c:pt idx="35">
                  <c:v>101.05751510735867</c:v>
                </c:pt>
                <c:pt idx="36">
                  <c:v>103.59897998542836</c:v>
                </c:pt>
                <c:pt idx="37">
                  <c:v>103.27433249046413</c:v>
                </c:pt>
                <c:pt idx="38">
                  <c:v>102.66307375819653</c:v>
                </c:pt>
                <c:pt idx="39">
                  <c:v>103.58505121501733</c:v>
                </c:pt>
                <c:pt idx="40">
                  <c:v>101.73734624780353</c:v>
                </c:pt>
                <c:pt idx="41">
                  <c:v>102.86718381691165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A2E-4D56-8E79-887A50EF5B95}"/>
            </c:ext>
          </c:extLst>
        </c:ser>
        <c:ser>
          <c:idx val="21"/>
          <c:order val="20"/>
          <c:tx>
            <c:strRef>
              <c:f>'Valore aggiunto per branca  (2)'!$AX$32</c:f>
              <c:strCache>
                <c:ptCount val="1"/>
                <c:pt idx="0">
                  <c:v>PROFSERV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3.8888888888888785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(2)'!$AY$32:$CN$32</c:f>
              <c:numCache>
                <c:formatCode>#\'##0_ ;\-#\'##0\ </c:formatCode>
                <c:ptCount val="42"/>
                <c:pt idx="0">
                  <c:v>100</c:v>
                </c:pt>
                <c:pt idx="1">
                  <c:v>98.807928470216069</c:v>
                </c:pt>
                <c:pt idx="2">
                  <c:v>96.724755324641094</c:v>
                </c:pt>
                <c:pt idx="3">
                  <c:v>94.246696470743316</c:v>
                </c:pt>
                <c:pt idx="4">
                  <c:v>91.808181109194962</c:v>
                </c:pt>
                <c:pt idx="5">
                  <c:v>91.637375190852282</c:v>
                </c:pt>
                <c:pt idx="6">
                  <c:v>92.209382791990251</c:v>
                </c:pt>
                <c:pt idx="7">
                  <c:v>91.77495359131801</c:v>
                </c:pt>
                <c:pt idx="8">
                  <c:v>91.233976647370909</c:v>
                </c:pt>
                <c:pt idx="9">
                  <c:v>92.870363250914465</c:v>
                </c:pt>
                <c:pt idx="10">
                  <c:v>94.186008194290366</c:v>
                </c:pt>
                <c:pt idx="11">
                  <c:v>95.073814519052263</c:v>
                </c:pt>
                <c:pt idx="12">
                  <c:v>92.856907479212211</c:v>
                </c:pt>
                <c:pt idx="13">
                  <c:v>92.67346961192456</c:v>
                </c:pt>
                <c:pt idx="14">
                  <c:v>92.489482529465391</c:v>
                </c:pt>
                <c:pt idx="15">
                  <c:v>91.336130669273615</c:v>
                </c:pt>
                <c:pt idx="16">
                  <c:v>90.732268588187466</c:v>
                </c:pt>
                <c:pt idx="17">
                  <c:v>88.177868825448442</c:v>
                </c:pt>
                <c:pt idx="18">
                  <c:v>87.33592196750844</c:v>
                </c:pt>
                <c:pt idx="19">
                  <c:v>88.251189050846349</c:v>
                </c:pt>
                <c:pt idx="20">
                  <c:v>88.034523665681746</c:v>
                </c:pt>
                <c:pt idx="21">
                  <c:v>88.055668449785259</c:v>
                </c:pt>
                <c:pt idx="22">
                  <c:v>89.085446896385065</c:v>
                </c:pt>
                <c:pt idx="23">
                  <c:v>87.962027263041122</c:v>
                </c:pt>
                <c:pt idx="24">
                  <c:v>89.225771372708408</c:v>
                </c:pt>
                <c:pt idx="25">
                  <c:v>88.270411581849544</c:v>
                </c:pt>
                <c:pt idx="26">
                  <c:v>89.064576719867318</c:v>
                </c:pt>
                <c:pt idx="27">
                  <c:v>89.695899559529437</c:v>
                </c:pt>
                <c:pt idx="28">
                  <c:v>89.548984501147856</c:v>
                </c:pt>
                <c:pt idx="29">
                  <c:v>88.305012137655297</c:v>
                </c:pt>
                <c:pt idx="30">
                  <c:v>90.70178714616813</c:v>
                </c:pt>
                <c:pt idx="31">
                  <c:v>90.896483924471937</c:v>
                </c:pt>
                <c:pt idx="32">
                  <c:v>90.355781588110588</c:v>
                </c:pt>
                <c:pt idx="33">
                  <c:v>92.322521117323362</c:v>
                </c:pt>
                <c:pt idx="34">
                  <c:v>91.619251090192108</c:v>
                </c:pt>
                <c:pt idx="35">
                  <c:v>91.770285262360076</c:v>
                </c:pt>
                <c:pt idx="36">
                  <c:v>92.549346983161072</c:v>
                </c:pt>
                <c:pt idx="37">
                  <c:v>92.81297026549062</c:v>
                </c:pt>
                <c:pt idx="38">
                  <c:v>92.720702116675284</c:v>
                </c:pt>
                <c:pt idx="39">
                  <c:v>92.336251496611354</c:v>
                </c:pt>
                <c:pt idx="40">
                  <c:v>93.074671294719835</c:v>
                </c:pt>
                <c:pt idx="41">
                  <c:v>93.072474434033765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BA2E-4D56-8E79-887A50EF5B95}"/>
            </c:ext>
          </c:extLst>
        </c:ser>
        <c:ser>
          <c:idx val="22"/>
          <c:order val="21"/>
          <c:tx>
            <c:strRef>
              <c:f>'Valore aggiunto per branca  (2)'!$AX$33</c:f>
              <c:strCache>
                <c:ptCount val="1"/>
                <c:pt idx="0">
                  <c:v>AAPP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8.8888888888888781E-2"/>
                  <c:y val="-4.49734267674582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A2E-4D56-8E79-887A50EF5B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aggiunto per branca  (2)'!$AY$10:$CN$10</c:f>
              <c:strCache>
                <c:ptCount val="42"/>
                <c:pt idx="0">
                  <c:v>T1-2008</c:v>
                </c:pt>
                <c:pt idx="1">
                  <c:v>T2-2008</c:v>
                </c:pt>
                <c:pt idx="2">
                  <c:v>T3-2008</c:v>
                </c:pt>
                <c:pt idx="3">
                  <c:v>T4-2008</c:v>
                </c:pt>
                <c:pt idx="4">
                  <c:v>T1-2009</c:v>
                </c:pt>
                <c:pt idx="5">
                  <c:v>T2-2009</c:v>
                </c:pt>
                <c:pt idx="6">
                  <c:v>T3-2009</c:v>
                </c:pt>
                <c:pt idx="7">
                  <c:v>T4-2009</c:v>
                </c:pt>
                <c:pt idx="8">
                  <c:v>T1-2010</c:v>
                </c:pt>
                <c:pt idx="9">
                  <c:v>T2-2010</c:v>
                </c:pt>
                <c:pt idx="10">
                  <c:v>T3-2010</c:v>
                </c:pt>
                <c:pt idx="11">
                  <c:v>T4-2010</c:v>
                </c:pt>
                <c:pt idx="12">
                  <c:v>T1-2011</c:v>
                </c:pt>
                <c:pt idx="13">
                  <c:v>T2-2011</c:v>
                </c:pt>
                <c:pt idx="14">
                  <c:v>T3-2011</c:v>
                </c:pt>
                <c:pt idx="15">
                  <c:v>T4-2011</c:v>
                </c:pt>
                <c:pt idx="16">
                  <c:v>T1-2012</c:v>
                </c:pt>
                <c:pt idx="17">
                  <c:v>T2-2012</c:v>
                </c:pt>
                <c:pt idx="18">
                  <c:v>T3-2012</c:v>
                </c:pt>
                <c:pt idx="19">
                  <c:v>T4-2012</c:v>
                </c:pt>
                <c:pt idx="20">
                  <c:v>T1-2013</c:v>
                </c:pt>
                <c:pt idx="21">
                  <c:v>T2-2013</c:v>
                </c:pt>
                <c:pt idx="22">
                  <c:v>T3-2013</c:v>
                </c:pt>
                <c:pt idx="23">
                  <c:v>T4-2013</c:v>
                </c:pt>
                <c:pt idx="24">
                  <c:v>T1-2014</c:v>
                </c:pt>
                <c:pt idx="25">
                  <c:v>T2-2014</c:v>
                </c:pt>
                <c:pt idx="26">
                  <c:v>T3-2014</c:v>
                </c:pt>
                <c:pt idx="27">
                  <c:v>T4-2014</c:v>
                </c:pt>
                <c:pt idx="28">
                  <c:v>T1-2015</c:v>
                </c:pt>
                <c:pt idx="29">
                  <c:v>T2-2015</c:v>
                </c:pt>
                <c:pt idx="30">
                  <c:v>T3-2015</c:v>
                </c:pt>
                <c:pt idx="31">
                  <c:v>T4-2015</c:v>
                </c:pt>
                <c:pt idx="32">
                  <c:v>T1-2016</c:v>
                </c:pt>
                <c:pt idx="33">
                  <c:v>T2-2016</c:v>
                </c:pt>
                <c:pt idx="34">
                  <c:v>T3-2016</c:v>
                </c:pt>
                <c:pt idx="35">
                  <c:v>T4-2016</c:v>
                </c:pt>
                <c:pt idx="36">
                  <c:v>T1-2017</c:v>
                </c:pt>
                <c:pt idx="37">
                  <c:v>T2-2017</c:v>
                </c:pt>
                <c:pt idx="38">
                  <c:v>T3-2017</c:v>
                </c:pt>
                <c:pt idx="39">
                  <c:v>T4-2017</c:v>
                </c:pt>
                <c:pt idx="40">
                  <c:v>T1-2018</c:v>
                </c:pt>
                <c:pt idx="41">
                  <c:v>T2-2018</c:v>
                </c:pt>
              </c:strCache>
            </c:strRef>
          </c:cat>
          <c:val>
            <c:numRef>
              <c:f>'Valore aggiunto per branca  (2)'!$AY$33:$CN$33</c:f>
              <c:numCache>
                <c:formatCode>#\'##0_ ;\-#\'##0\ </c:formatCode>
                <c:ptCount val="42"/>
                <c:pt idx="0">
                  <c:v>100</c:v>
                </c:pt>
                <c:pt idx="1">
                  <c:v>100.07052118819446</c:v>
                </c:pt>
                <c:pt idx="2">
                  <c:v>100.56146327485753</c:v>
                </c:pt>
                <c:pt idx="3">
                  <c:v>100.77955363112484</c:v>
                </c:pt>
                <c:pt idx="4">
                  <c:v>100.73147823872138</c:v>
                </c:pt>
                <c:pt idx="5">
                  <c:v>100.90865675443344</c:v>
                </c:pt>
                <c:pt idx="6">
                  <c:v>100.93603744149766</c:v>
                </c:pt>
                <c:pt idx="7">
                  <c:v>100.8133019198319</c:v>
                </c:pt>
                <c:pt idx="8">
                  <c:v>100.64806265720017</c:v>
                </c:pt>
                <c:pt idx="9">
                  <c:v>100.49603616797734</c:v>
                </c:pt>
                <c:pt idx="10">
                  <c:v>100.54379318029864</c:v>
                </c:pt>
                <c:pt idx="11">
                  <c:v>100.85373619026393</c:v>
                </c:pt>
                <c:pt idx="12">
                  <c:v>100.41166544620968</c:v>
                </c:pt>
                <c:pt idx="13">
                  <c:v>100.57133305740393</c:v>
                </c:pt>
                <c:pt idx="14">
                  <c:v>100.56846763666465</c:v>
                </c:pt>
                <c:pt idx="15">
                  <c:v>100.08007259065873</c:v>
                </c:pt>
                <c:pt idx="16">
                  <c:v>99.399216784997932</c:v>
                </c:pt>
                <c:pt idx="17">
                  <c:v>99.18208156897704</c:v>
                </c:pt>
                <c:pt idx="18">
                  <c:v>98.883759432009938</c:v>
                </c:pt>
                <c:pt idx="19">
                  <c:v>98.84730491260467</c:v>
                </c:pt>
                <c:pt idx="20">
                  <c:v>98.529561590626884</c:v>
                </c:pt>
                <c:pt idx="21">
                  <c:v>98.296348180457827</c:v>
                </c:pt>
                <c:pt idx="22">
                  <c:v>98.705944156133597</c:v>
                </c:pt>
                <c:pt idx="23">
                  <c:v>99.10837657996116</c:v>
                </c:pt>
                <c:pt idx="24">
                  <c:v>99.064917698748772</c:v>
                </c:pt>
                <c:pt idx="25">
                  <c:v>99.272979082428606</c:v>
                </c:pt>
                <c:pt idx="26">
                  <c:v>99.218058518259099</c:v>
                </c:pt>
                <c:pt idx="27">
                  <c:v>99.13718997739501</c:v>
                </c:pt>
                <c:pt idx="28">
                  <c:v>98.908911458499162</c:v>
                </c:pt>
                <c:pt idx="29">
                  <c:v>98.816740424719029</c:v>
                </c:pt>
                <c:pt idx="30">
                  <c:v>98.597376548123151</c:v>
                </c:pt>
                <c:pt idx="31">
                  <c:v>98.237766245343693</c:v>
                </c:pt>
                <c:pt idx="32">
                  <c:v>98.00073227418892</c:v>
                </c:pt>
                <c:pt idx="33">
                  <c:v>97.870196440510682</c:v>
                </c:pt>
                <c:pt idx="34">
                  <c:v>97.865739119360697</c:v>
                </c:pt>
                <c:pt idx="35">
                  <c:v>97.780094877264474</c:v>
                </c:pt>
                <c:pt idx="36">
                  <c:v>97.851571205705369</c:v>
                </c:pt>
                <c:pt idx="37">
                  <c:v>97.767041293896654</c:v>
                </c:pt>
                <c:pt idx="38">
                  <c:v>97.960934763921173</c:v>
                </c:pt>
                <c:pt idx="39">
                  <c:v>98.108822312076157</c:v>
                </c:pt>
                <c:pt idx="40">
                  <c:v>98.43723136680569</c:v>
                </c:pt>
                <c:pt idx="41">
                  <c:v>98.591964086726733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BA2E-4D56-8E79-887A50EF5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675856"/>
        <c:axId val="158767694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'Valore aggiunto per branca  (2)'!$AX$11</c15:sqref>
                        </c15:formulaRef>
                      </c:ext>
                    </c:extLst>
                    <c:strCache>
                      <c:ptCount val="1"/>
                      <c:pt idx="0">
                        <c:v>TOT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0-BA2E-4D56-8E79-887A50EF5B95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'Valore aggiunto per branca  (2)'!$AY$11:$CN$11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99.139546782307065</c:v>
                      </c:pt>
                      <c:pt idx="2">
                        <c:v>97.810775064111766</c:v>
                      </c:pt>
                      <c:pt idx="3">
                        <c:v>95.533993679935563</c:v>
                      </c:pt>
                      <c:pt idx="4">
                        <c:v>92.846829026492046</c:v>
                      </c:pt>
                      <c:pt idx="5">
                        <c:v>92.100363899135189</c:v>
                      </c:pt>
                      <c:pt idx="6">
                        <c:v>92.63477457678654</c:v>
                      </c:pt>
                      <c:pt idx="7">
                        <c:v>93.018961500522494</c:v>
                      </c:pt>
                      <c:pt idx="8">
                        <c:v>93.372586021138517</c:v>
                      </c:pt>
                      <c:pt idx="9">
                        <c:v>93.924121056397709</c:v>
                      </c:pt>
                      <c:pt idx="10">
                        <c:v>94.470453424230996</c:v>
                      </c:pt>
                      <c:pt idx="11">
                        <c:v>95.104603680926431</c:v>
                      </c:pt>
                      <c:pt idx="12">
                        <c:v>95.283873482631591</c:v>
                      </c:pt>
                      <c:pt idx="13">
                        <c:v>95.376894038919616</c:v>
                      </c:pt>
                      <c:pt idx="14">
                        <c:v>94.850483442837728</c:v>
                      </c:pt>
                      <c:pt idx="15">
                        <c:v>94.151156051002886</c:v>
                      </c:pt>
                      <c:pt idx="16">
                        <c:v>93.468586999972032</c:v>
                      </c:pt>
                      <c:pt idx="17">
                        <c:v>92.664735666585884</c:v>
                      </c:pt>
                      <c:pt idx="18">
                        <c:v>92.284235054945668</c:v>
                      </c:pt>
                      <c:pt idx="19">
                        <c:v>91.804831474098691</c:v>
                      </c:pt>
                      <c:pt idx="20">
                        <c:v>91.010653441956663</c:v>
                      </c:pt>
                      <c:pt idx="21">
                        <c:v>91.013973737248563</c:v>
                      </c:pt>
                      <c:pt idx="22">
                        <c:v>91.374709441481897</c:v>
                      </c:pt>
                      <c:pt idx="23">
                        <c:v>91.218786283049695</c:v>
                      </c:pt>
                      <c:pt idx="24">
                        <c:v>91.436670857559079</c:v>
                      </c:pt>
                      <c:pt idx="25">
                        <c:v>91.312408152658293</c:v>
                      </c:pt>
                      <c:pt idx="26">
                        <c:v>91.550632803837743</c:v>
                      </c:pt>
                      <c:pt idx="27">
                        <c:v>91.471285589578571</c:v>
                      </c:pt>
                      <c:pt idx="28">
                        <c:v>91.642947470575521</c:v>
                      </c:pt>
                      <c:pt idx="29">
                        <c:v>91.969042298731935</c:v>
                      </c:pt>
                      <c:pt idx="30">
                        <c:v>92.25864002273488</c:v>
                      </c:pt>
                      <c:pt idx="31">
                        <c:v>92.579218454776409</c:v>
                      </c:pt>
                      <c:pt idx="32">
                        <c:v>92.900110615506932</c:v>
                      </c:pt>
                      <c:pt idx="33">
                        <c:v>93.06453059259951</c:v>
                      </c:pt>
                      <c:pt idx="34">
                        <c:v>93.364141490592985</c:v>
                      </c:pt>
                      <c:pt idx="35">
                        <c:v>93.786498738157078</c:v>
                      </c:pt>
                      <c:pt idx="36">
                        <c:v>94.287654174774602</c:v>
                      </c:pt>
                      <c:pt idx="37">
                        <c:v>94.571892367007152</c:v>
                      </c:pt>
                      <c:pt idx="38">
                        <c:v>94.900209440043966</c:v>
                      </c:pt>
                      <c:pt idx="39">
                        <c:v>95.214644018592608</c:v>
                      </c:pt>
                      <c:pt idx="40">
                        <c:v>95.478489846040262</c:v>
                      </c:pt>
                      <c:pt idx="41">
                        <c:v>95.691067176894094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BA2E-4D56-8E79-887A50EF5B9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(2)'!$AX$12</c15:sqref>
                        </c15:formulaRef>
                      </c:ext>
                    </c:extLst>
                    <c:strCache>
                      <c:ptCount val="1"/>
                      <c:pt idx="0">
                        <c:v>NON MKT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5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2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(2)'!$AY$12:$CN$12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99.987174759927527</c:v>
                      </c:pt>
                      <c:pt idx="2">
                        <c:v>100.49270297278376</c:v>
                      </c:pt>
                      <c:pt idx="3">
                        <c:v>100.52975366632644</c:v>
                      </c:pt>
                      <c:pt idx="4">
                        <c:v>100.48735912275357</c:v>
                      </c:pt>
                      <c:pt idx="5">
                        <c:v>100.50499382785321</c:v>
                      </c:pt>
                      <c:pt idx="6">
                        <c:v>100.4225204090539</c:v>
                      </c:pt>
                      <c:pt idx="7">
                        <c:v>100.4355237774607</c:v>
                      </c:pt>
                      <c:pt idx="8">
                        <c:v>100.92163600187391</c:v>
                      </c:pt>
                      <c:pt idx="9">
                        <c:v>100.89491675172295</c:v>
                      </c:pt>
                      <c:pt idx="10">
                        <c:v>100.85412536315914</c:v>
                      </c:pt>
                      <c:pt idx="11">
                        <c:v>100.97293696216376</c:v>
                      </c:pt>
                      <c:pt idx="12">
                        <c:v>99.876378935968205</c:v>
                      </c:pt>
                      <c:pt idx="13">
                        <c:v>99.965799359806766</c:v>
                      </c:pt>
                      <c:pt idx="14">
                        <c:v>100.06733251038042</c:v>
                      </c:pt>
                      <c:pt idx="15">
                        <c:v>99.819912253982494</c:v>
                      </c:pt>
                      <c:pt idx="16">
                        <c:v>99.423220453407851</c:v>
                      </c:pt>
                      <c:pt idx="17">
                        <c:v>99.379222754825932</c:v>
                      </c:pt>
                      <c:pt idx="18">
                        <c:v>99.242063937384316</c:v>
                      </c:pt>
                      <c:pt idx="19">
                        <c:v>99.127705546738198</c:v>
                      </c:pt>
                      <c:pt idx="20">
                        <c:v>98.850003473502511</c:v>
                      </c:pt>
                      <c:pt idx="21">
                        <c:v>98.597595623743075</c:v>
                      </c:pt>
                      <c:pt idx="22">
                        <c:v>98.56802632024268</c:v>
                      </c:pt>
                      <c:pt idx="23">
                        <c:v>98.571232630260795</c:v>
                      </c:pt>
                      <c:pt idx="24">
                        <c:v>98.528659958353586</c:v>
                      </c:pt>
                      <c:pt idx="25">
                        <c:v>98.514765948275084</c:v>
                      </c:pt>
                      <c:pt idx="26">
                        <c:v>98.259864301834895</c:v>
                      </c:pt>
                      <c:pt idx="27">
                        <c:v>97.937986401682949</c:v>
                      </c:pt>
                      <c:pt idx="28">
                        <c:v>97.939767685026354</c:v>
                      </c:pt>
                      <c:pt idx="29">
                        <c:v>97.628577484934794</c:v>
                      </c:pt>
                      <c:pt idx="30">
                        <c:v>97.252192314474883</c:v>
                      </c:pt>
                      <c:pt idx="31">
                        <c:v>96.693581857985393</c:v>
                      </c:pt>
                      <c:pt idx="32">
                        <c:v>97.223513652646176</c:v>
                      </c:pt>
                      <c:pt idx="33">
                        <c:v>96.98286227295317</c:v>
                      </c:pt>
                      <c:pt idx="34">
                        <c:v>96.775342763447355</c:v>
                      </c:pt>
                      <c:pt idx="35">
                        <c:v>96.252001717157142</c:v>
                      </c:pt>
                      <c:pt idx="36">
                        <c:v>95.788333662870741</c:v>
                      </c:pt>
                      <c:pt idx="37">
                        <c:v>95.47482779443277</c:v>
                      </c:pt>
                      <c:pt idx="38">
                        <c:v>95.407495284052345</c:v>
                      </c:pt>
                      <c:pt idx="39">
                        <c:v>95.359044377111928</c:v>
                      </c:pt>
                      <c:pt idx="40">
                        <c:v>95.323418710243971</c:v>
                      </c:pt>
                      <c:pt idx="41">
                        <c:v>95.280311653333754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BA2E-4D56-8E79-887A50EF5B95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(2)'!$AX$16</c15:sqref>
                        </c15:formulaRef>
                      </c:ext>
                    </c:extLst>
                    <c:strCache>
                      <c:ptCount val="1"/>
                      <c:pt idx="0">
                        <c:v>EST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4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(2)'!$AY$16:$CN$16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99.925680697250186</c:v>
                      </c:pt>
                      <c:pt idx="2">
                        <c:v>94.040943179514898</c:v>
                      </c:pt>
                      <c:pt idx="3">
                        <c:v>86.750895209783124</c:v>
                      </c:pt>
                      <c:pt idx="4">
                        <c:v>90.541179650023651</c:v>
                      </c:pt>
                      <c:pt idx="5">
                        <c:v>94.061212080264852</c:v>
                      </c:pt>
                      <c:pt idx="6">
                        <c:v>85.933382879535188</c:v>
                      </c:pt>
                      <c:pt idx="7">
                        <c:v>84.20377001553949</c:v>
                      </c:pt>
                      <c:pt idx="8">
                        <c:v>78.940612120802669</c:v>
                      </c:pt>
                      <c:pt idx="9">
                        <c:v>76.109722316059731</c:v>
                      </c:pt>
                      <c:pt idx="10">
                        <c:v>78.710897912303224</c:v>
                      </c:pt>
                      <c:pt idx="11">
                        <c:v>76.461049929058845</c:v>
                      </c:pt>
                      <c:pt idx="12">
                        <c:v>84.474022025538815</c:v>
                      </c:pt>
                      <c:pt idx="13">
                        <c:v>90.811431660022976</c:v>
                      </c:pt>
                      <c:pt idx="14">
                        <c:v>98.33119383825418</c:v>
                      </c:pt>
                      <c:pt idx="15">
                        <c:v>104.50645226673873</c:v>
                      </c:pt>
                      <c:pt idx="16">
                        <c:v>106.41848523748396</c:v>
                      </c:pt>
                      <c:pt idx="17">
                        <c:v>110.82359300047295</c:v>
                      </c:pt>
                      <c:pt idx="18">
                        <c:v>108.15485440172962</c:v>
                      </c:pt>
                      <c:pt idx="19">
                        <c:v>105.78339301398555</c:v>
                      </c:pt>
                      <c:pt idx="20">
                        <c:v>103.58759543274104</c:v>
                      </c:pt>
                      <c:pt idx="21">
                        <c:v>105.57394770623607</c:v>
                      </c:pt>
                      <c:pt idx="22">
                        <c:v>106.58739274373353</c:v>
                      </c:pt>
                      <c:pt idx="23">
                        <c:v>105.41179650023648</c:v>
                      </c:pt>
                      <c:pt idx="24">
                        <c:v>114.09364232146477</c:v>
                      </c:pt>
                      <c:pt idx="25">
                        <c:v>118.62036348895346</c:v>
                      </c:pt>
                      <c:pt idx="26">
                        <c:v>115.06654955746234</c:v>
                      </c:pt>
                      <c:pt idx="27">
                        <c:v>109.71555975947572</c:v>
                      </c:pt>
                      <c:pt idx="28">
                        <c:v>102.33092358624418</c:v>
                      </c:pt>
                      <c:pt idx="29">
                        <c:v>98.493345044253772</c:v>
                      </c:pt>
                      <c:pt idx="30">
                        <c:v>95.966488750760092</c:v>
                      </c:pt>
                      <c:pt idx="31">
                        <c:v>102.67549489899332</c:v>
                      </c:pt>
                      <c:pt idx="32">
                        <c:v>118.05283426795488</c:v>
                      </c:pt>
                      <c:pt idx="33">
                        <c:v>114.66792784271334</c:v>
                      </c:pt>
                      <c:pt idx="34">
                        <c:v>121.93770691169516</c:v>
                      </c:pt>
                      <c:pt idx="35">
                        <c:v>134.23417336666444</c:v>
                      </c:pt>
                      <c:pt idx="36">
                        <c:v>129.03182217417742</c:v>
                      </c:pt>
                      <c:pt idx="37">
                        <c:v>124.41051280318898</c:v>
                      </c:pt>
                      <c:pt idx="38">
                        <c:v>130.99114924667253</c:v>
                      </c:pt>
                      <c:pt idx="39">
                        <c:v>126.26849537193434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5-BA2E-4D56-8E79-887A50EF5B95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(2)'!$AX$17</c15:sqref>
                        </c15:formulaRef>
                      </c:ext>
                    </c:extLst>
                    <c:strCache>
                      <c:ptCount val="1"/>
                      <c:pt idx="0">
                        <c:v>MAN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layout>
                      <c:manualLayout>
                        <c:x val="2.5000000000000102E-2"/>
                        <c:y val="6.018518518518518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6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(2)'!$AY$17:$CN$17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98.200125846556659</c:v>
                      </c:pt>
                      <c:pt idx="2">
                        <c:v>94.093263630643335</c:v>
                      </c:pt>
                      <c:pt idx="3">
                        <c:v>87.122944928711803</c:v>
                      </c:pt>
                      <c:pt idx="4">
                        <c:v>78.530935290416281</c:v>
                      </c:pt>
                      <c:pt idx="5">
                        <c:v>75.850880776789353</c:v>
                      </c:pt>
                      <c:pt idx="6">
                        <c:v>77.433505601961059</c:v>
                      </c:pt>
                      <c:pt idx="7">
                        <c:v>79.794619612380671</c:v>
                      </c:pt>
                      <c:pt idx="8">
                        <c:v>81.966516465918545</c:v>
                      </c:pt>
                      <c:pt idx="9">
                        <c:v>84.309737600982913</c:v>
                      </c:pt>
                      <c:pt idx="10">
                        <c:v>85.712389921539739</c:v>
                      </c:pt>
                      <c:pt idx="11">
                        <c:v>86.536655046238167</c:v>
                      </c:pt>
                      <c:pt idx="12">
                        <c:v>87.450831869596726</c:v>
                      </c:pt>
                      <c:pt idx="13">
                        <c:v>87.794673291006745</c:v>
                      </c:pt>
                      <c:pt idx="14">
                        <c:v>86.78447136990836</c:v>
                      </c:pt>
                      <c:pt idx="15">
                        <c:v>85.624863939593652</c:v>
                      </c:pt>
                      <c:pt idx="16">
                        <c:v>84.759892523462028</c:v>
                      </c:pt>
                      <c:pt idx="17">
                        <c:v>83.886571098831297</c:v>
                      </c:pt>
                      <c:pt idx="18">
                        <c:v>84.210133928172027</c:v>
                      </c:pt>
                      <c:pt idx="19">
                        <c:v>82.364782049867443</c:v>
                      </c:pt>
                      <c:pt idx="20">
                        <c:v>82.261898016574762</c:v>
                      </c:pt>
                      <c:pt idx="21">
                        <c:v>82.271142668841648</c:v>
                      </c:pt>
                      <c:pt idx="22">
                        <c:v>82.551315275445901</c:v>
                      </c:pt>
                      <c:pt idx="23">
                        <c:v>82.407277628836155</c:v>
                      </c:pt>
                      <c:pt idx="24">
                        <c:v>83.609827960003457</c:v>
                      </c:pt>
                      <c:pt idx="25">
                        <c:v>82.92453083389745</c:v>
                      </c:pt>
                      <c:pt idx="26">
                        <c:v>82.881289718455605</c:v>
                      </c:pt>
                      <c:pt idx="27">
                        <c:v>83.235568650489512</c:v>
                      </c:pt>
                      <c:pt idx="28">
                        <c:v>83.851829099183192</c:v>
                      </c:pt>
                      <c:pt idx="29">
                        <c:v>84.992052581196376</c:v>
                      </c:pt>
                      <c:pt idx="30">
                        <c:v>85.188725102809471</c:v>
                      </c:pt>
                      <c:pt idx="31">
                        <c:v>85.733563157376778</c:v>
                      </c:pt>
                      <c:pt idx="32">
                        <c:v>87.335422823555376</c:v>
                      </c:pt>
                      <c:pt idx="33">
                        <c:v>86.882733077067599</c:v>
                      </c:pt>
                      <c:pt idx="34">
                        <c:v>87.699990158918553</c:v>
                      </c:pt>
                      <c:pt idx="35">
                        <c:v>88.569583901183606</c:v>
                      </c:pt>
                      <c:pt idx="36">
                        <c:v>89.250556915745435</c:v>
                      </c:pt>
                      <c:pt idx="37">
                        <c:v>90.668716394943473</c:v>
                      </c:pt>
                      <c:pt idx="38">
                        <c:v>92.082551762597319</c:v>
                      </c:pt>
                      <c:pt idx="39">
                        <c:v>92.818843583465792</c:v>
                      </c:pt>
                      <c:pt idx="40">
                        <c:v>92.519137921265383</c:v>
                      </c:pt>
                      <c:pt idx="41">
                        <c:v>92.665113962705277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7-BA2E-4D56-8E79-887A50EF5B95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(2)'!$AX$18</c15:sqref>
                        </c15:formulaRef>
                      </c:ext>
                    </c:extLst>
                    <c:strCache>
                      <c:ptCount val="1"/>
                      <c:pt idx="0">
                        <c:v>ALI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8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(2)'!$AY$18:$CN$18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98.757084466594748</c:v>
                      </c:pt>
                      <c:pt idx="2">
                        <c:v>95.762235424612157</c:v>
                      </c:pt>
                      <c:pt idx="3">
                        <c:v>93.551426010058805</c:v>
                      </c:pt>
                      <c:pt idx="4">
                        <c:v>91.630832814185638</c:v>
                      </c:pt>
                      <c:pt idx="5">
                        <c:v>89.740628751158582</c:v>
                      </c:pt>
                      <c:pt idx="6">
                        <c:v>90.789053834348834</c:v>
                      </c:pt>
                      <c:pt idx="7">
                        <c:v>92.47868962059168</c:v>
                      </c:pt>
                      <c:pt idx="8">
                        <c:v>92.7111664868643</c:v>
                      </c:pt>
                      <c:pt idx="9">
                        <c:v>94.346101833984164</c:v>
                      </c:pt>
                      <c:pt idx="10">
                        <c:v>95.140777657909524</c:v>
                      </c:pt>
                      <c:pt idx="11">
                        <c:v>92.481728533876279</c:v>
                      </c:pt>
                      <c:pt idx="12">
                        <c:v>98.146262896388251</c:v>
                      </c:pt>
                      <c:pt idx="13">
                        <c:v>99.343594730524359</c:v>
                      </c:pt>
                      <c:pt idx="14">
                        <c:v>97.81806026165043</c:v>
                      </c:pt>
                      <c:pt idx="15">
                        <c:v>97.289289350128385</c:v>
                      </c:pt>
                      <c:pt idx="16">
                        <c:v>96.942853235682918</c:v>
                      </c:pt>
                      <c:pt idx="17">
                        <c:v>97.454910124139602</c:v>
                      </c:pt>
                      <c:pt idx="18">
                        <c:v>100.68831385896404</c:v>
                      </c:pt>
                      <c:pt idx="19">
                        <c:v>96.012945770592438</c:v>
                      </c:pt>
                      <c:pt idx="20">
                        <c:v>98.352908999741686</c:v>
                      </c:pt>
                      <c:pt idx="21">
                        <c:v>96.54019722547217</c:v>
                      </c:pt>
                      <c:pt idx="22">
                        <c:v>96.532599942260646</c:v>
                      </c:pt>
                      <c:pt idx="23">
                        <c:v>98.096120827192195</c:v>
                      </c:pt>
                      <c:pt idx="24">
                        <c:v>96.860802576998466</c:v>
                      </c:pt>
                      <c:pt idx="25">
                        <c:v>98.485101727622194</c:v>
                      </c:pt>
                      <c:pt idx="26">
                        <c:v>97.892513637123358</c:v>
                      </c:pt>
                      <c:pt idx="27">
                        <c:v>99.313205597678262</c:v>
                      </c:pt>
                      <c:pt idx="28">
                        <c:v>100.8068314770638</c:v>
                      </c:pt>
                      <c:pt idx="29">
                        <c:v>101.16390378800541</c:v>
                      </c:pt>
                      <c:pt idx="30">
                        <c:v>101.78232264142342</c:v>
                      </c:pt>
                      <c:pt idx="31">
                        <c:v>101.56048197164694</c:v>
                      </c:pt>
                      <c:pt idx="32">
                        <c:v>102.19257593484569</c:v>
                      </c:pt>
                      <c:pt idx="33">
                        <c:v>101.87804840988862</c:v>
                      </c:pt>
                      <c:pt idx="34">
                        <c:v>102.42809171440292</c:v>
                      </c:pt>
                      <c:pt idx="35">
                        <c:v>106.38475681096439</c:v>
                      </c:pt>
                      <c:pt idx="36">
                        <c:v>105.54297783112759</c:v>
                      </c:pt>
                      <c:pt idx="37">
                        <c:v>107.52131037940832</c:v>
                      </c:pt>
                      <c:pt idx="38">
                        <c:v>108.08958716363028</c:v>
                      </c:pt>
                      <c:pt idx="39">
                        <c:v>109.39176150608542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9-BA2E-4D56-8E79-887A50EF5B95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(2)'!$AX$19</c15:sqref>
                        </c15:formulaRef>
                      </c:ext>
                    </c:extLst>
                    <c:strCache>
                      <c:ptCount val="1"/>
                      <c:pt idx="0">
                        <c:v>TEXLEGCAREDI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5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A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(2)'!$AY$19:$CN$19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95.953278763910603</c:v>
                      </c:pt>
                      <c:pt idx="2">
                        <c:v>91.974616021337255</c:v>
                      </c:pt>
                      <c:pt idx="3">
                        <c:v>88.807136944725471</c:v>
                      </c:pt>
                      <c:pt idx="4">
                        <c:v>78.560654833072746</c:v>
                      </c:pt>
                      <c:pt idx="5">
                        <c:v>76.002023360618054</c:v>
                      </c:pt>
                      <c:pt idx="6">
                        <c:v>77.798215763818632</c:v>
                      </c:pt>
                      <c:pt idx="7">
                        <c:v>80.526073760691617</c:v>
                      </c:pt>
                      <c:pt idx="8">
                        <c:v>83.05251540513197</c:v>
                      </c:pt>
                      <c:pt idx="9">
                        <c:v>84.615101627885593</c:v>
                      </c:pt>
                      <c:pt idx="10">
                        <c:v>87.689690057941689</c:v>
                      </c:pt>
                      <c:pt idx="11">
                        <c:v>87.287777062448257</c:v>
                      </c:pt>
                      <c:pt idx="12">
                        <c:v>90.309942058309574</c:v>
                      </c:pt>
                      <c:pt idx="13">
                        <c:v>91.254483583187707</c:v>
                      </c:pt>
                      <c:pt idx="14">
                        <c:v>88.628713326588795</c:v>
                      </c:pt>
                      <c:pt idx="15">
                        <c:v>88.579968729881344</c:v>
                      </c:pt>
                      <c:pt idx="16">
                        <c:v>86.632943989699257</c:v>
                      </c:pt>
                      <c:pt idx="17">
                        <c:v>86.447162696587881</c:v>
                      </c:pt>
                      <c:pt idx="18">
                        <c:v>85.536650418467758</c:v>
                      </c:pt>
                      <c:pt idx="19">
                        <c:v>85.52469419663386</c:v>
                      </c:pt>
                      <c:pt idx="20">
                        <c:v>84.670284190195915</c:v>
                      </c:pt>
                      <c:pt idx="21">
                        <c:v>83.193230939023266</c:v>
                      </c:pt>
                      <c:pt idx="22">
                        <c:v>85.154971029154794</c:v>
                      </c:pt>
                      <c:pt idx="23">
                        <c:v>83.086544651890009</c:v>
                      </c:pt>
                      <c:pt idx="24">
                        <c:v>86.406695484226987</c:v>
                      </c:pt>
                      <c:pt idx="25">
                        <c:v>85.338912903522484</c:v>
                      </c:pt>
                      <c:pt idx="26">
                        <c:v>85.635979030626331</c:v>
                      </c:pt>
                      <c:pt idx="27">
                        <c:v>84.647291455899946</c:v>
                      </c:pt>
                      <c:pt idx="28">
                        <c:v>82.348018026303706</c:v>
                      </c:pt>
                      <c:pt idx="29">
                        <c:v>83.86553848983722</c:v>
                      </c:pt>
                      <c:pt idx="30">
                        <c:v>83.379012232134642</c:v>
                      </c:pt>
                      <c:pt idx="31">
                        <c:v>85.725190839694662</c:v>
                      </c:pt>
                      <c:pt idx="32">
                        <c:v>85.793249333210696</c:v>
                      </c:pt>
                      <c:pt idx="33">
                        <c:v>84.859744320794618</c:v>
                      </c:pt>
                      <c:pt idx="34">
                        <c:v>86.44808240595971</c:v>
                      </c:pt>
                      <c:pt idx="35">
                        <c:v>85.601030074496464</c:v>
                      </c:pt>
                      <c:pt idx="36">
                        <c:v>85.063919801342777</c:v>
                      </c:pt>
                      <c:pt idx="37">
                        <c:v>86.69916306447162</c:v>
                      </c:pt>
                      <c:pt idx="38">
                        <c:v>86.918053894969191</c:v>
                      </c:pt>
                      <c:pt idx="39">
                        <c:v>86.720316380023917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B-BA2E-4D56-8E79-887A50EF5B95}"/>
                  </c:ext>
                </c:extLst>
              </c15:ser>
            </c15:filteredLineSeries>
            <c15:filteredLineSeries>
              <c15:ser>
                <c:idx val="9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(2)'!$AX$20</c15:sqref>
                        </c15:formulaRef>
                      </c:ext>
                    </c:extLst>
                    <c:strCache>
                      <c:ptCount val="1"/>
                      <c:pt idx="0">
                        <c:v>PETCHIFAR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C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(2)'!$AY$20:$CN$20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95.477753464624357</c:v>
                      </c:pt>
                      <c:pt idx="2">
                        <c:v>93.864604006581516</c:v>
                      </c:pt>
                      <c:pt idx="3">
                        <c:v>83.405424660322623</c:v>
                      </c:pt>
                      <c:pt idx="4">
                        <c:v>74.092921479822905</c:v>
                      </c:pt>
                      <c:pt idx="5">
                        <c:v>76.181025562736423</c:v>
                      </c:pt>
                      <c:pt idx="6">
                        <c:v>78.036741132766778</c:v>
                      </c:pt>
                      <c:pt idx="7">
                        <c:v>78.106288059979988</c:v>
                      </c:pt>
                      <c:pt idx="8">
                        <c:v>83.045816158634835</c:v>
                      </c:pt>
                      <c:pt idx="9">
                        <c:v>86.285685206859696</c:v>
                      </c:pt>
                      <c:pt idx="10">
                        <c:v>87.310230183366414</c:v>
                      </c:pt>
                      <c:pt idx="11">
                        <c:v>88.090512781368204</c:v>
                      </c:pt>
                      <c:pt idx="12">
                        <c:v>88.319508761216554</c:v>
                      </c:pt>
                      <c:pt idx="13">
                        <c:v>86.455311858599217</c:v>
                      </c:pt>
                      <c:pt idx="14">
                        <c:v>87.01338354282224</c:v>
                      </c:pt>
                      <c:pt idx="15">
                        <c:v>87.086323003070234</c:v>
                      </c:pt>
                      <c:pt idx="16">
                        <c:v>85.420589282988146</c:v>
                      </c:pt>
                      <c:pt idx="17">
                        <c:v>86.144895085915891</c:v>
                      </c:pt>
                      <c:pt idx="18">
                        <c:v>87.216935524909672</c:v>
                      </c:pt>
                      <c:pt idx="19">
                        <c:v>85.529150340101438</c:v>
                      </c:pt>
                      <c:pt idx="20">
                        <c:v>85.580038335623286</c:v>
                      </c:pt>
                      <c:pt idx="21">
                        <c:v>86.087222024324475</c:v>
                      </c:pt>
                      <c:pt idx="22">
                        <c:v>85.839567112784763</c:v>
                      </c:pt>
                      <c:pt idx="23">
                        <c:v>85.507098875375291</c:v>
                      </c:pt>
                      <c:pt idx="24">
                        <c:v>81.366512306413583</c:v>
                      </c:pt>
                      <c:pt idx="25">
                        <c:v>77.845063016301125</c:v>
                      </c:pt>
                      <c:pt idx="26">
                        <c:v>79.970484962597325</c:v>
                      </c:pt>
                      <c:pt idx="27">
                        <c:v>79.873797771105799</c:v>
                      </c:pt>
                      <c:pt idx="28">
                        <c:v>88.456906349125575</c:v>
                      </c:pt>
                      <c:pt idx="29">
                        <c:v>94.395535426526209</c:v>
                      </c:pt>
                      <c:pt idx="30">
                        <c:v>95.805132902481631</c:v>
                      </c:pt>
                      <c:pt idx="31">
                        <c:v>97.308025036893795</c:v>
                      </c:pt>
                      <c:pt idx="32">
                        <c:v>96.042610214916962</c:v>
                      </c:pt>
                      <c:pt idx="33">
                        <c:v>97.414889827489688</c:v>
                      </c:pt>
                      <c:pt idx="34">
                        <c:v>97.221515444506636</c:v>
                      </c:pt>
                      <c:pt idx="35">
                        <c:v>96.532831238444174</c:v>
                      </c:pt>
                      <c:pt idx="36">
                        <c:v>99.728597357216756</c:v>
                      </c:pt>
                      <c:pt idx="37">
                        <c:v>100.26801010974845</c:v>
                      </c:pt>
                      <c:pt idx="38">
                        <c:v>102.43244618594473</c:v>
                      </c:pt>
                      <c:pt idx="39">
                        <c:v>103.37896290265127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D-BA2E-4D56-8E79-887A50EF5B95}"/>
                  </c:ext>
                </c:extLst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(2)'!$AX$21</c15:sqref>
                        </c15:formulaRef>
                      </c:ext>
                    </c:extLst>
                    <c:strCache>
                      <c:ptCount val="1"/>
                      <c:pt idx="0">
                        <c:v>GOMPLAMETMEC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9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1E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(2)'!$AY$21:$CN$21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96.529707593128052</c:v>
                      </c:pt>
                      <c:pt idx="2">
                        <c:v>93.394687398040148</c:v>
                      </c:pt>
                      <c:pt idx="3">
                        <c:v>84.473971400605294</c:v>
                      </c:pt>
                      <c:pt idx="4">
                        <c:v>75.017157386676871</c:v>
                      </c:pt>
                      <c:pt idx="5">
                        <c:v>72.431736102516794</c:v>
                      </c:pt>
                      <c:pt idx="6">
                        <c:v>73.480868107512123</c:v>
                      </c:pt>
                      <c:pt idx="7">
                        <c:v>76.497192939032217</c:v>
                      </c:pt>
                      <c:pt idx="8">
                        <c:v>77.610454192590268</c:v>
                      </c:pt>
                      <c:pt idx="9">
                        <c:v>81.531338951205527</c:v>
                      </c:pt>
                      <c:pt idx="10">
                        <c:v>81.4677722399109</c:v>
                      </c:pt>
                      <c:pt idx="11">
                        <c:v>84.622481239382111</c:v>
                      </c:pt>
                      <c:pt idx="12">
                        <c:v>83.279704780441705</c:v>
                      </c:pt>
                      <c:pt idx="13">
                        <c:v>83.555348041807775</c:v>
                      </c:pt>
                      <c:pt idx="14">
                        <c:v>82.842613323132667</c:v>
                      </c:pt>
                      <c:pt idx="15">
                        <c:v>81.529651339401241</c:v>
                      </c:pt>
                      <c:pt idx="16">
                        <c:v>82.129878604457545</c:v>
                      </c:pt>
                      <c:pt idx="17">
                        <c:v>80.281943678768727</c:v>
                      </c:pt>
                      <c:pt idx="18">
                        <c:v>81.243319869941388</c:v>
                      </c:pt>
                      <c:pt idx="19">
                        <c:v>78.503763374323555</c:v>
                      </c:pt>
                      <c:pt idx="20">
                        <c:v>77.416378835097831</c:v>
                      </c:pt>
                      <c:pt idx="21">
                        <c:v>78.561142175669147</c:v>
                      </c:pt>
                      <c:pt idx="22">
                        <c:v>79.857228041357743</c:v>
                      </c:pt>
                      <c:pt idx="23">
                        <c:v>80.890609002846446</c:v>
                      </c:pt>
                      <c:pt idx="24">
                        <c:v>81.893050414589979</c:v>
                      </c:pt>
                      <c:pt idx="25">
                        <c:v>81.582529842602085</c:v>
                      </c:pt>
                      <c:pt idx="26">
                        <c:v>80.901859748208324</c:v>
                      </c:pt>
                      <c:pt idx="27">
                        <c:v>80.810166173509003</c:v>
                      </c:pt>
                      <c:pt idx="28">
                        <c:v>81.225881214630476</c:v>
                      </c:pt>
                      <c:pt idx="29">
                        <c:v>82.020746374447313</c:v>
                      </c:pt>
                      <c:pt idx="30">
                        <c:v>81.062745406883209</c:v>
                      </c:pt>
                      <c:pt idx="31">
                        <c:v>81.485210895221812</c:v>
                      </c:pt>
                      <c:pt idx="32">
                        <c:v>83.693732209758906</c:v>
                      </c:pt>
                      <c:pt idx="33">
                        <c:v>83.093504944702588</c:v>
                      </c:pt>
                      <c:pt idx="34">
                        <c:v>83.831553840441941</c:v>
                      </c:pt>
                      <c:pt idx="35">
                        <c:v>85.334653420789138</c:v>
                      </c:pt>
                      <c:pt idx="36">
                        <c:v>85.797621592430502</c:v>
                      </c:pt>
                      <c:pt idx="37">
                        <c:v>88.005017832431406</c:v>
                      </c:pt>
                      <c:pt idx="38">
                        <c:v>90.042527817467914</c:v>
                      </c:pt>
                      <c:pt idx="39">
                        <c:v>90.335609734144896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F-BA2E-4D56-8E79-887A50EF5B95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(2)'!$AX$22</c15:sqref>
                        </c15:formulaRef>
                      </c:ext>
                    </c:extLst>
                    <c:strCache>
                      <c:ptCount val="1"/>
                      <c:pt idx="0">
                        <c:v>COMELEMAC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0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(2)'!$AY$22:$CN$22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101.77355086617753</c:v>
                      </c:pt>
                      <c:pt idx="2">
                        <c:v>96.023183300068894</c:v>
                      </c:pt>
                      <c:pt idx="3">
                        <c:v>89.084529550894587</c:v>
                      </c:pt>
                      <c:pt idx="4">
                        <c:v>80.361670845437558</c:v>
                      </c:pt>
                      <c:pt idx="5">
                        <c:v>74.961467707452883</c:v>
                      </c:pt>
                      <c:pt idx="6">
                        <c:v>75.777571009510552</c:v>
                      </c:pt>
                      <c:pt idx="7">
                        <c:v>80.64791073293037</c:v>
                      </c:pt>
                      <c:pt idx="8">
                        <c:v>84.15523719555938</c:v>
                      </c:pt>
                      <c:pt idx="9">
                        <c:v>87.355015590485181</c:v>
                      </c:pt>
                      <c:pt idx="10">
                        <c:v>89.97450121101491</c:v>
                      </c:pt>
                      <c:pt idx="11">
                        <c:v>90.584625437705526</c:v>
                      </c:pt>
                      <c:pt idx="12">
                        <c:v>90.754380606714918</c:v>
                      </c:pt>
                      <c:pt idx="13">
                        <c:v>91.50229773209935</c:v>
                      </c:pt>
                      <c:pt idx="14">
                        <c:v>92.00303996704335</c:v>
                      </c:pt>
                      <c:pt idx="15">
                        <c:v>90.494420808148249</c:v>
                      </c:pt>
                      <c:pt idx="16">
                        <c:v>89.240789539104057</c:v>
                      </c:pt>
                      <c:pt idx="17">
                        <c:v>88.725841850686479</c:v>
                      </c:pt>
                      <c:pt idx="18">
                        <c:v>88.487900505003864</c:v>
                      </c:pt>
                      <c:pt idx="19">
                        <c:v>85.915292880936988</c:v>
                      </c:pt>
                      <c:pt idx="20">
                        <c:v>88.90483056445369</c:v>
                      </c:pt>
                      <c:pt idx="21">
                        <c:v>87.720806017430093</c:v>
                      </c:pt>
                      <c:pt idx="22">
                        <c:v>86.197271132387726</c:v>
                      </c:pt>
                      <c:pt idx="23">
                        <c:v>84.768912785618397</c:v>
                      </c:pt>
                      <c:pt idx="24">
                        <c:v>87.756319651114055</c:v>
                      </c:pt>
                      <c:pt idx="25">
                        <c:v>85.768266437485352</c:v>
                      </c:pt>
                      <c:pt idx="26">
                        <c:v>84.9862562237643</c:v>
                      </c:pt>
                      <c:pt idx="27">
                        <c:v>85.592829087086528</c:v>
                      </c:pt>
                      <c:pt idx="28">
                        <c:v>86.754835181226071</c:v>
                      </c:pt>
                      <c:pt idx="29">
                        <c:v>87.362828589895656</c:v>
                      </c:pt>
                      <c:pt idx="30">
                        <c:v>86.783956360846929</c:v>
                      </c:pt>
                      <c:pt idx="31">
                        <c:v>85.939442151842087</c:v>
                      </c:pt>
                      <c:pt idx="32">
                        <c:v>86.819469994530891</c:v>
                      </c:pt>
                      <c:pt idx="33">
                        <c:v>85.572941452223503</c:v>
                      </c:pt>
                      <c:pt idx="34">
                        <c:v>86.440184386786086</c:v>
                      </c:pt>
                      <c:pt idx="35">
                        <c:v>86.884815080509412</c:v>
                      </c:pt>
                      <c:pt idx="36">
                        <c:v>88.221548252374077</c:v>
                      </c:pt>
                      <c:pt idx="37">
                        <c:v>89.359405075608521</c:v>
                      </c:pt>
                      <c:pt idx="38">
                        <c:v>90.927687139092697</c:v>
                      </c:pt>
                      <c:pt idx="39">
                        <c:v>91.873060067760008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BA2E-4D56-8E79-887A50EF5B95}"/>
                  </c:ext>
                </c:extLst>
              </c15:ser>
            </c15:filteredLineSeries>
            <c15:filteredLineSeries>
              <c15:ser>
                <c:idx val="12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(2)'!$AX$23</c15:sqref>
                        </c15:formulaRef>
                      </c:ext>
                    </c:extLst>
                    <c:strCache>
                      <c:ptCount val="1"/>
                      <c:pt idx="0">
                        <c:v>MDT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2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(2)'!$AY$23:$CN$23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98.500467067634673</c:v>
                      </c:pt>
                      <c:pt idx="2">
                        <c:v>90.466903751290587</c:v>
                      </c:pt>
                      <c:pt idx="3">
                        <c:v>75.576459791212585</c:v>
                      </c:pt>
                      <c:pt idx="4">
                        <c:v>67.375735426670389</c:v>
                      </c:pt>
                      <c:pt idx="5">
                        <c:v>65.389468853963521</c:v>
                      </c:pt>
                      <c:pt idx="6">
                        <c:v>70.805814582343203</c:v>
                      </c:pt>
                      <c:pt idx="7">
                        <c:v>67.438011111293207</c:v>
                      </c:pt>
                      <c:pt idx="8">
                        <c:v>69.321031154230639</c:v>
                      </c:pt>
                      <c:pt idx="9">
                        <c:v>69.80940362837805</c:v>
                      </c:pt>
                      <c:pt idx="10">
                        <c:v>72.546256084170508</c:v>
                      </c:pt>
                      <c:pt idx="11">
                        <c:v>73.45089234500729</c:v>
                      </c:pt>
                      <c:pt idx="12">
                        <c:v>76.218882643111172</c:v>
                      </c:pt>
                      <c:pt idx="13">
                        <c:v>74.920926268867092</c:v>
                      </c:pt>
                      <c:pt idx="14">
                        <c:v>72.103770956587297</c:v>
                      </c:pt>
                      <c:pt idx="15">
                        <c:v>71.874334223766368</c:v>
                      </c:pt>
                      <c:pt idx="16">
                        <c:v>69.973287008964419</c:v>
                      </c:pt>
                      <c:pt idx="17">
                        <c:v>68.604860781068197</c:v>
                      </c:pt>
                      <c:pt idx="18">
                        <c:v>67.654337173667216</c:v>
                      </c:pt>
                      <c:pt idx="19">
                        <c:v>66.79558825939462</c:v>
                      </c:pt>
                      <c:pt idx="20">
                        <c:v>62.62967272488897</c:v>
                      </c:pt>
                      <c:pt idx="21">
                        <c:v>64.738851833035611</c:v>
                      </c:pt>
                      <c:pt idx="22">
                        <c:v>65.799177305429467</c:v>
                      </c:pt>
                      <c:pt idx="23">
                        <c:v>67.44456644651666</c:v>
                      </c:pt>
                      <c:pt idx="24">
                        <c:v>68.806437339189443</c:v>
                      </c:pt>
                      <c:pt idx="25">
                        <c:v>69.978203510382016</c:v>
                      </c:pt>
                      <c:pt idx="26">
                        <c:v>71.238466707091234</c:v>
                      </c:pt>
                      <c:pt idx="27">
                        <c:v>73.981874498107146</c:v>
                      </c:pt>
                      <c:pt idx="28">
                        <c:v>72.541339582752911</c:v>
                      </c:pt>
                      <c:pt idx="29">
                        <c:v>73.118209082416968</c:v>
                      </c:pt>
                      <c:pt idx="30">
                        <c:v>76.30082433340435</c:v>
                      </c:pt>
                      <c:pt idx="31">
                        <c:v>79.373637719398886</c:v>
                      </c:pt>
                      <c:pt idx="32">
                        <c:v>86.591061800422821</c:v>
                      </c:pt>
                      <c:pt idx="33">
                        <c:v>88.254478113374532</c:v>
                      </c:pt>
                      <c:pt idx="34">
                        <c:v>89.722873203428449</c:v>
                      </c:pt>
                      <c:pt idx="35">
                        <c:v>91.396122519215325</c:v>
                      </c:pt>
                      <c:pt idx="36">
                        <c:v>92.512168341008547</c:v>
                      </c:pt>
                      <c:pt idx="37">
                        <c:v>92.440059653550534</c:v>
                      </c:pt>
                      <c:pt idx="38">
                        <c:v>93.823235385699547</c:v>
                      </c:pt>
                      <c:pt idx="39">
                        <c:v>95.662006915878663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3-BA2E-4D56-8E79-887A50EF5B95}"/>
                  </c:ext>
                </c:extLst>
              </c15:ser>
            </c15:filteredLineSeries>
            <c15:filteredLineSeries>
              <c15:ser>
                <c:idx val="13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(2)'!$AX$24</c15:sqref>
                        </c15:formulaRef>
                      </c:ext>
                    </c:extLst>
                    <c:strCache>
                      <c:ptCount val="1"/>
                      <c:pt idx="0">
                        <c:v>MOBALTINST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4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(2)'!$AY$24:$CN$24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101.14702275043619</c:v>
                      </c:pt>
                      <c:pt idx="2">
                        <c:v>97.745685708856612</c:v>
                      </c:pt>
                      <c:pt idx="3">
                        <c:v>95.985420373473374</c:v>
                      </c:pt>
                      <c:pt idx="4">
                        <c:v>86.147627355801632</c:v>
                      </c:pt>
                      <c:pt idx="5">
                        <c:v>83.014044118917255</c:v>
                      </c:pt>
                      <c:pt idx="6">
                        <c:v>84.304444713157949</c:v>
                      </c:pt>
                      <c:pt idx="7">
                        <c:v>86.487933804349709</c:v>
                      </c:pt>
                      <c:pt idx="8">
                        <c:v>87.678142652317376</c:v>
                      </c:pt>
                      <c:pt idx="9">
                        <c:v>86.310007082519988</c:v>
                      </c:pt>
                      <c:pt idx="10">
                        <c:v>85.663943063449025</c:v>
                      </c:pt>
                      <c:pt idx="11">
                        <c:v>86.107896146072662</c:v>
                      </c:pt>
                      <c:pt idx="12">
                        <c:v>85.194078322306495</c:v>
                      </c:pt>
                      <c:pt idx="13">
                        <c:v>86.643403755463041</c:v>
                      </c:pt>
                      <c:pt idx="14">
                        <c:v>84.979875278550324</c:v>
                      </c:pt>
                      <c:pt idx="15">
                        <c:v>80.101573701394045</c:v>
                      </c:pt>
                      <c:pt idx="16">
                        <c:v>79.160116775207726</c:v>
                      </c:pt>
                      <c:pt idx="17">
                        <c:v>76.57586069892379</c:v>
                      </c:pt>
                      <c:pt idx="18">
                        <c:v>76.066264748052305</c:v>
                      </c:pt>
                      <c:pt idx="19">
                        <c:v>77.087184093696564</c:v>
                      </c:pt>
                      <c:pt idx="20">
                        <c:v>74.976247646357692</c:v>
                      </c:pt>
                      <c:pt idx="21">
                        <c:v>76.513672718478475</c:v>
                      </c:pt>
                      <c:pt idx="22">
                        <c:v>75.444384943598948</c:v>
                      </c:pt>
                      <c:pt idx="23">
                        <c:v>75.20772512912643</c:v>
                      </c:pt>
                      <c:pt idx="24">
                        <c:v>76.163001606522826</c:v>
                      </c:pt>
                      <c:pt idx="25">
                        <c:v>76.641503567171668</c:v>
                      </c:pt>
                      <c:pt idx="26">
                        <c:v>76.819430289001374</c:v>
                      </c:pt>
                      <c:pt idx="27">
                        <c:v>77.158009293648206</c:v>
                      </c:pt>
                      <c:pt idx="28">
                        <c:v>76.382386981982762</c:v>
                      </c:pt>
                      <c:pt idx="29">
                        <c:v>76.372022318575219</c:v>
                      </c:pt>
                      <c:pt idx="30">
                        <c:v>78.327488814800745</c:v>
                      </c:pt>
                      <c:pt idx="31">
                        <c:v>77.021541225448715</c:v>
                      </c:pt>
                      <c:pt idx="32">
                        <c:v>79.379502150667662</c:v>
                      </c:pt>
                      <c:pt idx="33">
                        <c:v>78.273938053861713</c:v>
                      </c:pt>
                      <c:pt idx="34">
                        <c:v>78.457047107395198</c:v>
                      </c:pt>
                      <c:pt idx="35">
                        <c:v>79.127295341083808</c:v>
                      </c:pt>
                      <c:pt idx="36">
                        <c:v>79.806180794278703</c:v>
                      </c:pt>
                      <c:pt idx="37">
                        <c:v>80.992934754443866</c:v>
                      </c:pt>
                      <c:pt idx="38">
                        <c:v>82.577000811898642</c:v>
                      </c:pt>
                      <c:pt idx="39">
                        <c:v>83.81385064520029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5-BA2E-4D56-8E79-887A50EF5B95}"/>
                  </c:ext>
                </c:extLst>
              </c15:ser>
            </c15:filteredLineSeries>
            <c15:filteredLineSeries>
              <c15:ser>
                <c:idx val="14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(2)'!$AX$25</c15:sqref>
                        </c15:formulaRef>
                      </c:ext>
                    </c:extLst>
                    <c:strCache>
                      <c:ptCount val="1"/>
                      <c:pt idx="0">
                        <c:v>ENELACQGAS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6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(2)'!$AY$25:$CN$25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101.26747147217199</c:v>
                      </c:pt>
                      <c:pt idx="2">
                        <c:v>100.47141385276336</c:v>
                      </c:pt>
                      <c:pt idx="3">
                        <c:v>97.532124181100656</c:v>
                      </c:pt>
                      <c:pt idx="4">
                        <c:v>95.216850372271139</c:v>
                      </c:pt>
                      <c:pt idx="5">
                        <c:v>93.335082910518835</c:v>
                      </c:pt>
                      <c:pt idx="6">
                        <c:v>94.463560195175049</c:v>
                      </c:pt>
                      <c:pt idx="7">
                        <c:v>95.796154818141176</c:v>
                      </c:pt>
                      <c:pt idx="8">
                        <c:v>91.871269998639207</c:v>
                      </c:pt>
                      <c:pt idx="9">
                        <c:v>91.473727182597528</c:v>
                      </c:pt>
                      <c:pt idx="10">
                        <c:v>90.574638906708657</c:v>
                      </c:pt>
                      <c:pt idx="11">
                        <c:v>92.294084485138313</c:v>
                      </c:pt>
                      <c:pt idx="12">
                        <c:v>87.058960751151787</c:v>
                      </c:pt>
                      <c:pt idx="13">
                        <c:v>86.106413172372214</c:v>
                      </c:pt>
                      <c:pt idx="14">
                        <c:v>85.772049532474085</c:v>
                      </c:pt>
                      <c:pt idx="15">
                        <c:v>83.489823292704259</c:v>
                      </c:pt>
                      <c:pt idx="16">
                        <c:v>86.872339184697026</c:v>
                      </c:pt>
                      <c:pt idx="17">
                        <c:v>86.168620361190492</c:v>
                      </c:pt>
                      <c:pt idx="18">
                        <c:v>86.768336540891497</c:v>
                      </c:pt>
                      <c:pt idx="19">
                        <c:v>83.713380377519869</c:v>
                      </c:pt>
                      <c:pt idx="20">
                        <c:v>82.169864504966839</c:v>
                      </c:pt>
                      <c:pt idx="21">
                        <c:v>81.263000330475691</c:v>
                      </c:pt>
                      <c:pt idx="22">
                        <c:v>80.327948523551242</c:v>
                      </c:pt>
                      <c:pt idx="23">
                        <c:v>79.002157811862133</c:v>
                      </c:pt>
                      <c:pt idx="24">
                        <c:v>76.2971170855932</c:v>
                      </c:pt>
                      <c:pt idx="25">
                        <c:v>76.743259267899134</c:v>
                      </c:pt>
                      <c:pt idx="26">
                        <c:v>75.213351217900112</c:v>
                      </c:pt>
                      <c:pt idx="27">
                        <c:v>73.57263661281857</c:v>
                      </c:pt>
                      <c:pt idx="28">
                        <c:v>71.229175171555752</c:v>
                      </c:pt>
                      <c:pt idx="29">
                        <c:v>71.129060477051368</c:v>
                      </c:pt>
                      <c:pt idx="30">
                        <c:v>71.374001283023262</c:v>
                      </c:pt>
                      <c:pt idx="31">
                        <c:v>67.815555685153868</c:v>
                      </c:pt>
                      <c:pt idx="32">
                        <c:v>67.589082638362385</c:v>
                      </c:pt>
                      <c:pt idx="33">
                        <c:v>67.194455784296565</c:v>
                      </c:pt>
                      <c:pt idx="34">
                        <c:v>67.773760230166587</c:v>
                      </c:pt>
                      <c:pt idx="35">
                        <c:v>70.149297253163809</c:v>
                      </c:pt>
                      <c:pt idx="36">
                        <c:v>69.64386384401547</c:v>
                      </c:pt>
                      <c:pt idx="37">
                        <c:v>69.970451585311324</c:v>
                      </c:pt>
                      <c:pt idx="38">
                        <c:v>70.42631364087012</c:v>
                      </c:pt>
                      <c:pt idx="39">
                        <c:v>70.99687020081258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7-BA2E-4D56-8E79-887A50EF5B95}"/>
                  </c:ext>
                </c:extLst>
              </c15:ser>
            </c15:filteredLineSeries>
            <c15:filteredLineSeries>
              <c15:ser>
                <c:idx val="16"/>
                <c:order val="1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(2)'!$AX$27</c15:sqref>
                        </c15:formulaRef>
                      </c:ext>
                    </c:extLst>
                    <c:strCache>
                      <c:ptCount val="1"/>
                      <c:pt idx="0">
                        <c:v>SERV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8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(2)'!$AY$27:$CN$27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99.432049291592904</c:v>
                      </c:pt>
                      <c:pt idx="2">
                        <c:v>98.833216148799039</c:v>
                      </c:pt>
                      <c:pt idx="3">
                        <c:v>97.865260892384967</c:v>
                      </c:pt>
                      <c:pt idx="4">
                        <c:v>96.381987104933145</c:v>
                      </c:pt>
                      <c:pt idx="5">
                        <c:v>96.159501538436714</c:v>
                      </c:pt>
                      <c:pt idx="6">
                        <c:v>96.707206280357482</c:v>
                      </c:pt>
                      <c:pt idx="7">
                        <c:v>96.692315225296866</c:v>
                      </c:pt>
                      <c:pt idx="8">
                        <c:v>96.866789976339348</c:v>
                      </c:pt>
                      <c:pt idx="9">
                        <c:v>97.09932517112793</c:v>
                      </c:pt>
                      <c:pt idx="10">
                        <c:v>97.583504525450323</c:v>
                      </c:pt>
                      <c:pt idx="11">
                        <c:v>98.25917697945583</c:v>
                      </c:pt>
                      <c:pt idx="12">
                        <c:v>98.517276374680947</c:v>
                      </c:pt>
                      <c:pt idx="13">
                        <c:v>98.769103921592361</c:v>
                      </c:pt>
                      <c:pt idx="14">
                        <c:v>98.306124148119764</c:v>
                      </c:pt>
                      <c:pt idx="15">
                        <c:v>97.638043931546605</c:v>
                      </c:pt>
                      <c:pt idx="16">
                        <c:v>97.057842946316271</c:v>
                      </c:pt>
                      <c:pt idx="17">
                        <c:v>96.314610582405294</c:v>
                      </c:pt>
                      <c:pt idx="18">
                        <c:v>95.876828234614067</c:v>
                      </c:pt>
                      <c:pt idx="19">
                        <c:v>95.82005150251112</c:v>
                      </c:pt>
                      <c:pt idx="20">
                        <c:v>94.896732733803304</c:v>
                      </c:pt>
                      <c:pt idx="21">
                        <c:v>94.929155622161844</c:v>
                      </c:pt>
                      <c:pt idx="22">
                        <c:v>95.439816113808732</c:v>
                      </c:pt>
                      <c:pt idx="23">
                        <c:v>95.437138658095861</c:v>
                      </c:pt>
                      <c:pt idx="24">
                        <c:v>95.684198133189838</c:v>
                      </c:pt>
                      <c:pt idx="25">
                        <c:v>95.764595159526834</c:v>
                      </c:pt>
                      <c:pt idx="26">
                        <c:v>96.257540430498196</c:v>
                      </c:pt>
                      <c:pt idx="27">
                        <c:v>96.292934194373743</c:v>
                      </c:pt>
                      <c:pt idx="28">
                        <c:v>96.386461756946431</c:v>
                      </c:pt>
                      <c:pt idx="29">
                        <c:v>96.582356153691819</c:v>
                      </c:pt>
                      <c:pt idx="30">
                        <c:v>96.875005730855548</c:v>
                      </c:pt>
                      <c:pt idx="31">
                        <c:v>97.192779378749563</c:v>
                      </c:pt>
                      <c:pt idx="32">
                        <c:v>97.288764332182012</c:v>
                      </c:pt>
                      <c:pt idx="33">
                        <c:v>97.655319022515926</c:v>
                      </c:pt>
                      <c:pt idx="34">
                        <c:v>97.82524576659408</c:v>
                      </c:pt>
                      <c:pt idx="35">
                        <c:v>98.111403430590983</c:v>
                      </c:pt>
                      <c:pt idx="36">
                        <c:v>98.647811510052009</c:v>
                      </c:pt>
                      <c:pt idx="37">
                        <c:v>98.775999286989872</c:v>
                      </c:pt>
                      <c:pt idx="38">
                        <c:v>98.844292746405699</c:v>
                      </c:pt>
                      <c:pt idx="39">
                        <c:v>99.054014551421631</c:v>
                      </c:pt>
                      <c:pt idx="40">
                        <c:v>99.41686481672815</c:v>
                      </c:pt>
                      <c:pt idx="41">
                        <c:v>99.723525189539998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9-BA2E-4D56-8E79-887A50EF5B95}"/>
                  </c:ext>
                </c:extLst>
              </c15:ser>
            </c15:filteredLineSeries>
            <c15:filteredLineSeries>
              <c15:ser>
                <c:idx val="20"/>
                <c:order val="1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(2)'!$AX$31</c15:sqref>
                        </c15:formulaRef>
                      </c:ext>
                    </c:extLst>
                    <c:strCache>
                      <c:ptCount val="1"/>
                      <c:pt idx="0">
                        <c:v>IMM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layout>
                      <c:manualLayout>
                        <c:x val="-0.1"/>
                        <c:y val="-0.17129629629629631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A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(2)'!$AY$31:$CN$31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100.4822347813673</c:v>
                      </c:pt>
                      <c:pt idx="2">
                        <c:v>100.59056440574062</c:v>
                      </c:pt>
                      <c:pt idx="3">
                        <c:v>100.83031717906299</c:v>
                      </c:pt>
                      <c:pt idx="4">
                        <c:v>100.67412097647819</c:v>
                      </c:pt>
                      <c:pt idx="5">
                        <c:v>100.59308369933071</c:v>
                      </c:pt>
                      <c:pt idx="6">
                        <c:v>100.61554740050889</c:v>
                      </c:pt>
                      <c:pt idx="7">
                        <c:v>100.36025898338106</c:v>
                      </c:pt>
                      <c:pt idx="8">
                        <c:v>98.893610231691028</c:v>
                      </c:pt>
                      <c:pt idx="9">
                        <c:v>98.735734500046178</c:v>
                      </c:pt>
                      <c:pt idx="10">
                        <c:v>99.060093549768638</c:v>
                      </c:pt>
                      <c:pt idx="11">
                        <c:v>99.565841737976669</c:v>
                      </c:pt>
                      <c:pt idx="12">
                        <c:v>100.42911967484316</c:v>
                      </c:pt>
                      <c:pt idx="13">
                        <c:v>100.92080180717326</c:v>
                      </c:pt>
                      <c:pt idx="14">
                        <c:v>101.05453430857987</c:v>
                      </c:pt>
                      <c:pt idx="15">
                        <c:v>101.07258924597542</c:v>
                      </c:pt>
                      <c:pt idx="16">
                        <c:v>100.91681292565565</c:v>
                      </c:pt>
                      <c:pt idx="17">
                        <c:v>100.45704184546653</c:v>
                      </c:pt>
                      <c:pt idx="18">
                        <c:v>100.15409679125973</c:v>
                      </c:pt>
                      <c:pt idx="19">
                        <c:v>99.849682149125385</c:v>
                      </c:pt>
                      <c:pt idx="20">
                        <c:v>99.650657955509274</c:v>
                      </c:pt>
                      <c:pt idx="21">
                        <c:v>99.565841737976669</c:v>
                      </c:pt>
                      <c:pt idx="22">
                        <c:v>99.600062142575226</c:v>
                      </c:pt>
                      <c:pt idx="23">
                        <c:v>99.838135386837521</c:v>
                      </c:pt>
                      <c:pt idx="24">
                        <c:v>99.939117071573122</c:v>
                      </c:pt>
                      <c:pt idx="25">
                        <c:v>100.5733492328751</c:v>
                      </c:pt>
                      <c:pt idx="26">
                        <c:v>100.44759449450373</c:v>
                      </c:pt>
                      <c:pt idx="27">
                        <c:v>101.02976125494411</c:v>
                      </c:pt>
                      <c:pt idx="28">
                        <c:v>101.56469126057053</c:v>
                      </c:pt>
                      <c:pt idx="29">
                        <c:v>102.23797247251871</c:v>
                      </c:pt>
                      <c:pt idx="30">
                        <c:v>101.95854082515262</c:v>
                      </c:pt>
                      <c:pt idx="31">
                        <c:v>101.87435443101754</c:v>
                      </c:pt>
                      <c:pt idx="32">
                        <c:v>101.83551532150385</c:v>
                      </c:pt>
                      <c:pt idx="33">
                        <c:v>101.32535836951318</c:v>
                      </c:pt>
                      <c:pt idx="34">
                        <c:v>101.40807517572073</c:v>
                      </c:pt>
                      <c:pt idx="35">
                        <c:v>101.87015560836741</c:v>
                      </c:pt>
                      <c:pt idx="36">
                        <c:v>101.88527136990787</c:v>
                      </c:pt>
                      <c:pt idx="37">
                        <c:v>102.7132791965133</c:v>
                      </c:pt>
                      <c:pt idx="38">
                        <c:v>103.20139232959077</c:v>
                      </c:pt>
                      <c:pt idx="39">
                        <c:v>103.39264870130415</c:v>
                      </c:pt>
                      <c:pt idx="40">
                        <c:v>104.26663363592849</c:v>
                      </c:pt>
                      <c:pt idx="41">
                        <c:v>104.69827260436173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B-BA2E-4D56-8E79-887A50EF5B95}"/>
                  </c:ext>
                </c:extLst>
              </c15:ser>
            </c15:filteredLineSeries>
            <c15:filteredLineSeries>
              <c15:ser>
                <c:idx val="23"/>
                <c:order val="2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(2)'!$AX$34</c15:sqref>
                        </c15:formulaRef>
                      </c:ext>
                    </c:extLst>
                    <c:strCache>
                      <c:ptCount val="1"/>
                      <c:pt idx="0">
                        <c:v>INTDIVSERCASA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1"/>
                    <c:layout>
                      <c:manualLayout>
                        <c:x val="3.0555555555555659E-2"/>
                        <c:y val="-0.15740740740740744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2C-BA2E-4D56-8E79-887A50EF5B95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(2)'!$AY$10:$CN$10</c15:sqref>
                        </c15:formulaRef>
                      </c:ext>
                    </c:extLst>
                    <c:strCache>
                      <c:ptCount val="42"/>
                      <c:pt idx="0">
                        <c:v>T1-2008</c:v>
                      </c:pt>
                      <c:pt idx="1">
                        <c:v>T2-2008</c:v>
                      </c:pt>
                      <c:pt idx="2">
                        <c:v>T3-2008</c:v>
                      </c:pt>
                      <c:pt idx="3">
                        <c:v>T4-2008</c:v>
                      </c:pt>
                      <c:pt idx="4">
                        <c:v>T1-2009</c:v>
                      </c:pt>
                      <c:pt idx="5">
                        <c:v>T2-2009</c:v>
                      </c:pt>
                      <c:pt idx="6">
                        <c:v>T3-2009</c:v>
                      </c:pt>
                      <c:pt idx="7">
                        <c:v>T4-2009</c:v>
                      </c:pt>
                      <c:pt idx="8">
                        <c:v>T1-2010</c:v>
                      </c:pt>
                      <c:pt idx="9">
                        <c:v>T2-2010</c:v>
                      </c:pt>
                      <c:pt idx="10">
                        <c:v>T3-2010</c:v>
                      </c:pt>
                      <c:pt idx="11">
                        <c:v>T4-2010</c:v>
                      </c:pt>
                      <c:pt idx="12">
                        <c:v>T1-2011</c:v>
                      </c:pt>
                      <c:pt idx="13">
                        <c:v>T2-2011</c:v>
                      </c:pt>
                      <c:pt idx="14">
                        <c:v>T3-2011</c:v>
                      </c:pt>
                      <c:pt idx="15">
                        <c:v>T4-2011</c:v>
                      </c:pt>
                      <c:pt idx="16">
                        <c:v>T1-2012</c:v>
                      </c:pt>
                      <c:pt idx="17">
                        <c:v>T2-2012</c:v>
                      </c:pt>
                      <c:pt idx="18">
                        <c:v>T3-2012</c:v>
                      </c:pt>
                      <c:pt idx="19">
                        <c:v>T4-2012</c:v>
                      </c:pt>
                      <c:pt idx="20">
                        <c:v>T1-2013</c:v>
                      </c:pt>
                      <c:pt idx="21">
                        <c:v>T2-2013</c:v>
                      </c:pt>
                      <c:pt idx="22">
                        <c:v>T3-2013</c:v>
                      </c:pt>
                      <c:pt idx="23">
                        <c:v>T4-2013</c:v>
                      </c:pt>
                      <c:pt idx="24">
                        <c:v>T1-2014</c:v>
                      </c:pt>
                      <c:pt idx="25">
                        <c:v>T2-2014</c:v>
                      </c:pt>
                      <c:pt idx="26">
                        <c:v>T3-2014</c:v>
                      </c:pt>
                      <c:pt idx="27">
                        <c:v>T4-2014</c:v>
                      </c:pt>
                      <c:pt idx="28">
                        <c:v>T1-2015</c:v>
                      </c:pt>
                      <c:pt idx="29">
                        <c:v>T2-2015</c:v>
                      </c:pt>
                      <c:pt idx="30">
                        <c:v>T3-2015</c:v>
                      </c:pt>
                      <c:pt idx="31">
                        <c:v>T4-2015</c:v>
                      </c:pt>
                      <c:pt idx="32">
                        <c:v>T1-2016</c:v>
                      </c:pt>
                      <c:pt idx="33">
                        <c:v>T2-2016</c:v>
                      </c:pt>
                      <c:pt idx="34">
                        <c:v>T3-2016</c:v>
                      </c:pt>
                      <c:pt idx="35">
                        <c:v>T4-2016</c:v>
                      </c:pt>
                      <c:pt idx="36">
                        <c:v>T1-2017</c:v>
                      </c:pt>
                      <c:pt idx="37">
                        <c:v>T2-2017</c:v>
                      </c:pt>
                      <c:pt idx="38">
                        <c:v>T3-2017</c:v>
                      </c:pt>
                      <c:pt idx="39">
                        <c:v>T4-2017</c:v>
                      </c:pt>
                      <c:pt idx="40">
                        <c:v>T1-2018</c:v>
                      </c:pt>
                      <c:pt idx="41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'Valore aggiunto per branca  (2)'!$AY$34:$CN$34</c15:sqref>
                        </c15:formulaRef>
                      </c:ext>
                    </c:extLst>
                    <c:numCache>
                      <c:formatCode>#\'##0_ ;\-#\'##0\ </c:formatCode>
                      <c:ptCount val="42"/>
                      <c:pt idx="0">
                        <c:v>100</c:v>
                      </c:pt>
                      <c:pt idx="1">
                        <c:v>100.38496490236346</c:v>
                      </c:pt>
                      <c:pt idx="2">
                        <c:v>100.03363076284589</c:v>
                      </c:pt>
                      <c:pt idx="3">
                        <c:v>99.631492704986655</c:v>
                      </c:pt>
                      <c:pt idx="4">
                        <c:v>100.47512396871625</c:v>
                      </c:pt>
                      <c:pt idx="5">
                        <c:v>100.5989137979149</c:v>
                      </c:pt>
                      <c:pt idx="6">
                        <c:v>100.90946169313003</c:v>
                      </c:pt>
                      <c:pt idx="7">
                        <c:v>100.63326010890643</c:v>
                      </c:pt>
                      <c:pt idx="8">
                        <c:v>101.67366711269169</c:v>
                      </c:pt>
                      <c:pt idx="9">
                        <c:v>101.30802201026097</c:v>
                      </c:pt>
                      <c:pt idx="10">
                        <c:v>102.02142351148098</c:v>
                      </c:pt>
                      <c:pt idx="11">
                        <c:v>103.32300558843102</c:v>
                      </c:pt>
                      <c:pt idx="12">
                        <c:v>104.33479066638999</c:v>
                      </c:pt>
                      <c:pt idx="13">
                        <c:v>104.64032972458553</c:v>
                      </c:pt>
                      <c:pt idx="14">
                        <c:v>104.65106294677038</c:v>
                      </c:pt>
                      <c:pt idx="15">
                        <c:v>103.97129220839625</c:v>
                      </c:pt>
                      <c:pt idx="16">
                        <c:v>101.83609654175582</c:v>
                      </c:pt>
                      <c:pt idx="17">
                        <c:v>101.17135231444048</c:v>
                      </c:pt>
                      <c:pt idx="18">
                        <c:v>101.03396707047435</c:v>
                      </c:pt>
                      <c:pt idx="19">
                        <c:v>100.79568953797057</c:v>
                      </c:pt>
                      <c:pt idx="20">
                        <c:v>99.151359899250821</c:v>
                      </c:pt>
                      <c:pt idx="21">
                        <c:v>99.606448519888673</c:v>
                      </c:pt>
                      <c:pt idx="22">
                        <c:v>99.705909712134982</c:v>
                      </c:pt>
                      <c:pt idx="23">
                        <c:v>99.889090037423173</c:v>
                      </c:pt>
                      <c:pt idx="24">
                        <c:v>101.01393172239595</c:v>
                      </c:pt>
                      <c:pt idx="25">
                        <c:v>100.93307478193671</c:v>
                      </c:pt>
                      <c:pt idx="26">
                        <c:v>100.48657273904675</c:v>
                      </c:pt>
                      <c:pt idx="27">
                        <c:v>100.56599858321468</c:v>
                      </c:pt>
                      <c:pt idx="28">
                        <c:v>100.40142250971357</c:v>
                      </c:pt>
                      <c:pt idx="29">
                        <c:v>100.19248245118173</c:v>
                      </c:pt>
                      <c:pt idx="30">
                        <c:v>100.69408170128727</c:v>
                      </c:pt>
                      <c:pt idx="31">
                        <c:v>101.52626419468635</c:v>
                      </c:pt>
                      <c:pt idx="32">
                        <c:v>103.69580617231831</c:v>
                      </c:pt>
                      <c:pt idx="33">
                        <c:v>104.52870421386304</c:v>
                      </c:pt>
                      <c:pt idx="34">
                        <c:v>105.10114273038862</c:v>
                      </c:pt>
                      <c:pt idx="35">
                        <c:v>105.8216997130652</c:v>
                      </c:pt>
                      <c:pt idx="36">
                        <c:v>104.27468462215481</c:v>
                      </c:pt>
                      <c:pt idx="37">
                        <c:v>104.24749379261984</c:v>
                      </c:pt>
                      <c:pt idx="38">
                        <c:v>104.24534714818287</c:v>
                      </c:pt>
                      <c:pt idx="39">
                        <c:v>104.06932230435126</c:v>
                      </c:pt>
                      <c:pt idx="40">
                        <c:v>103.46110638054282</c:v>
                      </c:pt>
                      <c:pt idx="41">
                        <c:v>103.84893347548891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D-BA2E-4D56-8E79-887A50EF5B95}"/>
                  </c:ext>
                </c:extLst>
              </c15:ser>
            </c15:filteredLineSeries>
          </c:ext>
        </c:extLst>
      </c:lineChart>
      <c:catAx>
        <c:axId val="15876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676944"/>
        <c:crosses val="autoZero"/>
        <c:auto val="1"/>
        <c:lblAlgn val="ctr"/>
        <c:lblOffset val="100"/>
        <c:noMultiLvlLbl val="0"/>
      </c:catAx>
      <c:valAx>
        <c:axId val="158767694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67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47594050743664E-2"/>
          <c:y val="5.0925925925925923E-2"/>
          <c:w val="0.74019685039370087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Foglio1!$AE$21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dLbls>
            <c:dLbl>
              <c:idx val="8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22-499B-A113-822779752F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Foglio1!$AF$21:$AN$21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106.03006523171079</c:v>
                </c:pt>
                <c:pt idx="2">
                  <c:v>105.5537755748578</c:v>
                </c:pt>
                <c:pt idx="3">
                  <c:v>104.26893465213286</c:v>
                </c:pt>
                <c:pt idx="4">
                  <c:v>103.01477653478656</c:v>
                </c:pt>
                <c:pt idx="5">
                  <c:v>103.61327552726833</c:v>
                </c:pt>
                <c:pt idx="6">
                  <c:v>108.49023690781759</c:v>
                </c:pt>
                <c:pt idx="7">
                  <c:v>108.35833159223034</c:v>
                </c:pt>
                <c:pt idx="8">
                  <c:v>107.56094329904167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22-499B-A113-822779752F57}"/>
            </c:ext>
          </c:extLst>
        </c:ser>
        <c:ser>
          <c:idx val="1"/>
          <c:order val="1"/>
          <c:tx>
            <c:strRef>
              <c:f>Foglio1!$AE$22</c:f>
              <c:strCache>
                <c:ptCount val="1"/>
                <c:pt idx="0">
                  <c:v>G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Foglio1!$AF$22:$AN$22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111.51557696413049</c:v>
                </c:pt>
                <c:pt idx="2">
                  <c:v>114.42654087849877</c:v>
                </c:pt>
                <c:pt idx="3">
                  <c:v>113.30913563527974</c:v>
                </c:pt>
                <c:pt idx="4">
                  <c:v>114.55625630318978</c:v>
                </c:pt>
                <c:pt idx="5">
                  <c:v>120.08813994384569</c:v>
                </c:pt>
                <c:pt idx="6">
                  <c:v>126.79471781571471</c:v>
                </c:pt>
                <c:pt idx="7">
                  <c:v>130.44705846115255</c:v>
                </c:pt>
                <c:pt idx="8">
                  <c:v>132.26772860696929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F22-499B-A113-822779752F57}"/>
            </c:ext>
          </c:extLst>
        </c:ser>
        <c:ser>
          <c:idx val="2"/>
          <c:order val="2"/>
          <c:tx>
            <c:strRef>
              <c:f>Foglio1!$AE$23</c:f>
              <c:strCache>
                <c:ptCount val="1"/>
                <c:pt idx="0">
                  <c:v>Ita</c:v>
                </c:pt>
              </c:strCache>
            </c:strRef>
          </c:tx>
          <c:spPr>
            <a:ln w="41275" cap="rnd" cmpd="dbl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5.5555555555555558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22-499B-A113-822779752F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Foglio1!$AF$23:$AN$23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105.52219447693624</c:v>
                </c:pt>
                <c:pt idx="2">
                  <c:v>106.93498690217926</c:v>
                </c:pt>
                <c:pt idx="3">
                  <c:v>107.06875222010775</c:v>
                </c:pt>
                <c:pt idx="4">
                  <c:v>109.39269184038417</c:v>
                </c:pt>
                <c:pt idx="5">
                  <c:v>114.1993703821467</c:v>
                </c:pt>
                <c:pt idx="6">
                  <c:v>119.02690725758521</c:v>
                </c:pt>
                <c:pt idx="7">
                  <c:v>124.14562613346219</c:v>
                </c:pt>
                <c:pt idx="8">
                  <c:v>125.45337932293623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F22-499B-A113-822779752F57}"/>
            </c:ext>
          </c:extLst>
        </c:ser>
        <c:ser>
          <c:idx val="3"/>
          <c:order val="3"/>
          <c:tx>
            <c:strRef>
              <c:f>Foglio1!$AE$24</c:f>
              <c:strCache>
                <c:ptCount val="1"/>
                <c:pt idx="0">
                  <c:v>J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3.6111111111111108E-2"/>
                  <c:y val="9.259259259259173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F22-499B-A113-822779752F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Foglio1!$AF$24:$AN$24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116.02485291255437</c:v>
                </c:pt>
                <c:pt idx="2">
                  <c:v>104.94379698733481</c:v>
                </c:pt>
                <c:pt idx="3">
                  <c:v>101.99990776589219</c:v>
                </c:pt>
                <c:pt idx="4">
                  <c:v>97.59879545055604</c:v>
                </c:pt>
                <c:pt idx="5">
                  <c:v>98.152445447469887</c:v>
                </c:pt>
                <c:pt idx="6">
                  <c:v>114.40477860609647</c:v>
                </c:pt>
                <c:pt idx="7">
                  <c:v>126.95657247200806</c:v>
                </c:pt>
                <c:pt idx="8">
                  <c:v>127.7872180480536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F22-499B-A113-822779752F57}"/>
            </c:ext>
          </c:extLst>
        </c:ser>
        <c:ser>
          <c:idx val="5"/>
          <c:order val="4"/>
          <c:tx>
            <c:strRef>
              <c:f>Foglio1!$AE$26</c:f>
              <c:strCache>
                <c:ptCount val="1"/>
                <c:pt idx="0">
                  <c:v>ES</c:v>
                </c:pt>
              </c:strCache>
            </c:strRef>
          </c:tx>
          <c:spPr>
            <a:ln w="28575" cap="rnd">
              <a:solidFill>
                <a:schemeClr val="dk1">
                  <a:tint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Foglio1!$AF$26:$AN$26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107.78296292684149</c:v>
                </c:pt>
                <c:pt idx="2">
                  <c:v>112.26777088235643</c:v>
                </c:pt>
                <c:pt idx="3">
                  <c:v>111.42906307181318</c:v>
                </c:pt>
                <c:pt idx="4">
                  <c:v>118.1760901584493</c:v>
                </c:pt>
                <c:pt idx="5">
                  <c:v>122.3331933123491</c:v>
                </c:pt>
                <c:pt idx="6">
                  <c:v>131.79780890454029</c:v>
                </c:pt>
                <c:pt idx="7">
                  <c:v>138.46713477128623</c:v>
                </c:pt>
                <c:pt idx="8">
                  <c:v>140.52543320550711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F22-499B-A113-822779752F57}"/>
            </c:ext>
          </c:extLst>
        </c:ser>
        <c:ser>
          <c:idx val="6"/>
          <c:order val="5"/>
          <c:tx>
            <c:strRef>
              <c:f>Foglio1!$AE$27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dk1">
                  <a:tint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F22-499B-A113-822779752F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Foglio1!$AF$27:$AN$27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111.0910879195592</c:v>
                </c:pt>
                <c:pt idx="2">
                  <c:v>118.13636965978102</c:v>
                </c:pt>
                <c:pt idx="3">
                  <c:v>111.52362079344228</c:v>
                </c:pt>
                <c:pt idx="4">
                  <c:v>126.36038800080279</c:v>
                </c:pt>
                <c:pt idx="5">
                  <c:v>116.55951043710007</c:v>
                </c:pt>
                <c:pt idx="6">
                  <c:v>120.53911169503013</c:v>
                </c:pt>
                <c:pt idx="7">
                  <c:v>112.5428297741495</c:v>
                </c:pt>
                <c:pt idx="8">
                  <c:v>114.60393547187991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CF22-499B-A113-822779752F57}"/>
            </c:ext>
          </c:extLst>
        </c:ser>
        <c:ser>
          <c:idx val="7"/>
          <c:order val="6"/>
          <c:tx>
            <c:strRef>
              <c:f>Foglio1!$AE$28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Foglio1!$AF$28:$AN$28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112.94565802922826</c:v>
                </c:pt>
                <c:pt idx="2">
                  <c:v>117.77557098065145</c:v>
                </c:pt>
                <c:pt idx="3">
                  <c:v>122.99611934670318</c:v>
                </c:pt>
                <c:pt idx="4">
                  <c:v>126.72482583050837</c:v>
                </c:pt>
                <c:pt idx="5">
                  <c:v>131.38849014651768</c:v>
                </c:pt>
                <c:pt idx="6">
                  <c:v>135.68844811748818</c:v>
                </c:pt>
                <c:pt idx="7">
                  <c:v>135.51663876555142</c:v>
                </c:pt>
                <c:pt idx="8">
                  <c:v>140.31429184485049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CF22-499B-A113-822779752F57}"/>
            </c:ext>
          </c:extLst>
        </c:ser>
        <c:ser>
          <c:idx val="8"/>
          <c:order val="7"/>
          <c:tx>
            <c:strRef>
              <c:f>Foglio1!$AE$29</c:f>
              <c:strCache>
                <c:ptCount val="1"/>
                <c:pt idx="0">
                  <c:v>OECD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5.2777777777777778E-2"/>
                  <c:y val="-4.6296296296296719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F22-499B-A113-822779752F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Foglio1!$AF$20:$AN$20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Foglio1!$AF$29:$AN$29</c:f>
              <c:numCache>
                <c:formatCode>#,#00</c:formatCode>
                <c:ptCount val="9"/>
                <c:pt idx="0" formatCode="General">
                  <c:v>100</c:v>
                </c:pt>
                <c:pt idx="1">
                  <c:v>111.01792161013006</c:v>
                </c:pt>
                <c:pt idx="2">
                  <c:v>114.07341328399173</c:v>
                </c:pt>
                <c:pt idx="3">
                  <c:v>114.81609986403548</c:v>
                </c:pt>
                <c:pt idx="4">
                  <c:v>117.82016334841889</c:v>
                </c:pt>
                <c:pt idx="5">
                  <c:v>120.40069627433597</c:v>
                </c:pt>
                <c:pt idx="6">
                  <c:v>125.23453497869512</c:v>
                </c:pt>
                <c:pt idx="7">
                  <c:v>128.06297924195368</c:v>
                </c:pt>
                <c:pt idx="8">
                  <c:v>131.91564255653191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CF22-499B-A113-822779752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669328"/>
        <c:axId val="1587667152"/>
      </c:lineChart>
      <c:catAx>
        <c:axId val="15876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667152"/>
        <c:crosses val="autoZero"/>
        <c:auto val="1"/>
        <c:lblAlgn val="ctr"/>
        <c:lblOffset val="100"/>
        <c:noMultiLvlLbl val="0"/>
      </c:catAx>
      <c:valAx>
        <c:axId val="1587667152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66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7384738426357E-2"/>
          <c:y val="9.2375393231865874E-2"/>
          <c:w val="0.91700269787047306"/>
          <c:h val="0.76803027456019657"/>
        </c:manualLayout>
      </c:layout>
      <c:lineChart>
        <c:grouping val="standard"/>
        <c:varyColors val="0"/>
        <c:ser>
          <c:idx val="0"/>
          <c:order val="0"/>
          <c:tx>
            <c:strRef>
              <c:f>IFLP2010Index!$AR$10</c:f>
              <c:strCache>
                <c:ptCount val="1"/>
                <c:pt idx="0">
                  <c:v>Investimenti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IFLP2010Index!$AS$9:$CN$9</c:f>
              <c:strCache>
                <c:ptCount val="48"/>
                <c:pt idx="0">
                  <c:v>T3-2006</c:v>
                </c:pt>
                <c:pt idx="1">
                  <c:v>T4-2006</c:v>
                </c:pt>
                <c:pt idx="2">
                  <c:v>T1-2007</c:v>
                </c:pt>
                <c:pt idx="3">
                  <c:v>T2-2007</c:v>
                </c:pt>
                <c:pt idx="4">
                  <c:v>T3-2007</c:v>
                </c:pt>
                <c:pt idx="5">
                  <c:v>T4-2007</c:v>
                </c:pt>
                <c:pt idx="6">
                  <c:v>T1-2008</c:v>
                </c:pt>
                <c:pt idx="7">
                  <c:v>T2-2008</c:v>
                </c:pt>
                <c:pt idx="8">
                  <c:v>T3-2008</c:v>
                </c:pt>
                <c:pt idx="9">
                  <c:v>T4-2008</c:v>
                </c:pt>
                <c:pt idx="10">
                  <c:v>T1-2009</c:v>
                </c:pt>
                <c:pt idx="11">
                  <c:v>T2-2009</c:v>
                </c:pt>
                <c:pt idx="12">
                  <c:v>T3-2009</c:v>
                </c:pt>
                <c:pt idx="13">
                  <c:v>T4-2009</c:v>
                </c:pt>
                <c:pt idx="14">
                  <c:v>T1-2010</c:v>
                </c:pt>
                <c:pt idx="15">
                  <c:v>T2-2010</c:v>
                </c:pt>
                <c:pt idx="16">
                  <c:v>T3-2010</c:v>
                </c:pt>
                <c:pt idx="17">
                  <c:v>T4-2010</c:v>
                </c:pt>
                <c:pt idx="18">
                  <c:v>T1-2011</c:v>
                </c:pt>
                <c:pt idx="19">
                  <c:v>T2-2011</c:v>
                </c:pt>
                <c:pt idx="20">
                  <c:v>T3-2011</c:v>
                </c:pt>
                <c:pt idx="21">
                  <c:v>T4-2011</c:v>
                </c:pt>
                <c:pt idx="22">
                  <c:v>T1-2012</c:v>
                </c:pt>
                <c:pt idx="23">
                  <c:v>T2-2012</c:v>
                </c:pt>
                <c:pt idx="24">
                  <c:v>T3-2012</c:v>
                </c:pt>
                <c:pt idx="25">
                  <c:v>T4-2012</c:v>
                </c:pt>
                <c:pt idx="26">
                  <c:v>T1-2013</c:v>
                </c:pt>
                <c:pt idx="27">
                  <c:v>T2-2013</c:v>
                </c:pt>
                <c:pt idx="28">
                  <c:v>T3-2013</c:v>
                </c:pt>
                <c:pt idx="29">
                  <c:v>T4-2013</c:v>
                </c:pt>
                <c:pt idx="30">
                  <c:v>T1-2014</c:v>
                </c:pt>
                <c:pt idx="31">
                  <c:v>T2-2014</c:v>
                </c:pt>
                <c:pt idx="32">
                  <c:v>T3-2014</c:v>
                </c:pt>
                <c:pt idx="33">
                  <c:v>T4-2014</c:v>
                </c:pt>
                <c:pt idx="34">
                  <c:v>T1-2015</c:v>
                </c:pt>
                <c:pt idx="35">
                  <c:v>T2-2015</c:v>
                </c:pt>
                <c:pt idx="36">
                  <c:v>T3-2015</c:v>
                </c:pt>
                <c:pt idx="37">
                  <c:v>T4-2015</c:v>
                </c:pt>
                <c:pt idx="38">
                  <c:v>T1-2016</c:v>
                </c:pt>
                <c:pt idx="39">
                  <c:v>T2-2016</c:v>
                </c:pt>
                <c:pt idx="40">
                  <c:v>T3-2016</c:v>
                </c:pt>
                <c:pt idx="41">
                  <c:v>T4-2016</c:v>
                </c:pt>
                <c:pt idx="42">
                  <c:v>T1-2017</c:v>
                </c:pt>
                <c:pt idx="43">
                  <c:v>T2-2017</c:v>
                </c:pt>
                <c:pt idx="44">
                  <c:v>T3-2017</c:v>
                </c:pt>
                <c:pt idx="45">
                  <c:v>T4-2017</c:v>
                </c:pt>
                <c:pt idx="46">
                  <c:v>T1-2018</c:v>
                </c:pt>
                <c:pt idx="47">
                  <c:v>T2-2018</c:v>
                </c:pt>
              </c:strCache>
            </c:strRef>
          </c:cat>
          <c:val>
            <c:numRef>
              <c:f>IFLP2010Index!$AS$10:$CN$10</c:f>
              <c:numCache>
                <c:formatCode>#\'#,#00_ ;\-#\'#,#00\ </c:formatCode>
                <c:ptCount val="48"/>
                <c:pt idx="0">
                  <c:v>100</c:v>
                </c:pt>
                <c:pt idx="1">
                  <c:v>103.69587985924468</c:v>
                </c:pt>
                <c:pt idx="2">
                  <c:v>103.31395638801918</c:v>
                </c:pt>
                <c:pt idx="3">
                  <c:v>101.92313873264803</c:v>
                </c:pt>
                <c:pt idx="4">
                  <c:v>101.97866504114599</c:v>
                </c:pt>
                <c:pt idx="5">
                  <c:v>101.39879748413732</c:v>
                </c:pt>
                <c:pt idx="6">
                  <c:v>102.26039732897398</c:v>
                </c:pt>
                <c:pt idx="7">
                  <c:v>101.18877282424981</c:v>
                </c:pt>
                <c:pt idx="8">
                  <c:v>98.284669308137765</c:v>
                </c:pt>
                <c:pt idx="9">
                  <c:v>93.975450943448507</c:v>
                </c:pt>
                <c:pt idx="10">
                  <c:v>90.58092045108198</c:v>
                </c:pt>
                <c:pt idx="11">
                  <c:v>88.927655094067774</c:v>
                </c:pt>
                <c:pt idx="12">
                  <c:v>87.146823307749841</c:v>
                </c:pt>
                <c:pt idx="13">
                  <c:v>89.595411598459449</c:v>
                </c:pt>
                <c:pt idx="14">
                  <c:v>88.018952093319669</c:v>
                </c:pt>
                <c:pt idx="15">
                  <c:v>88.565792025712781</c:v>
                </c:pt>
                <c:pt idx="16">
                  <c:v>88.314538250533374</c:v>
                </c:pt>
                <c:pt idx="17">
                  <c:v>89.188107838519301</c:v>
                </c:pt>
                <c:pt idx="18">
                  <c:v>88.221218586351171</c:v>
                </c:pt>
                <c:pt idx="19">
                  <c:v>87.255659305644073</c:v>
                </c:pt>
                <c:pt idx="20">
                  <c:v>86.386744617771754</c:v>
                </c:pt>
                <c:pt idx="21">
                  <c:v>86.277021972236852</c:v>
                </c:pt>
                <c:pt idx="22">
                  <c:v>80.711534731650545</c:v>
                </c:pt>
                <c:pt idx="23">
                  <c:v>79.441855310188132</c:v>
                </c:pt>
                <c:pt idx="24">
                  <c:v>78.420215566207659</c:v>
                </c:pt>
                <c:pt idx="25">
                  <c:v>76.911806267490519</c:v>
                </c:pt>
                <c:pt idx="26">
                  <c:v>74.506220387354205</c:v>
                </c:pt>
                <c:pt idx="27">
                  <c:v>74.256185752680722</c:v>
                </c:pt>
                <c:pt idx="28">
                  <c:v>73.76742124075254</c:v>
                </c:pt>
                <c:pt idx="29">
                  <c:v>72.018287107589146</c:v>
                </c:pt>
                <c:pt idx="30">
                  <c:v>72.512482336316538</c:v>
                </c:pt>
                <c:pt idx="31">
                  <c:v>71.751849491562993</c:v>
                </c:pt>
                <c:pt idx="32">
                  <c:v>71.529522595660964</c:v>
                </c:pt>
                <c:pt idx="33">
                  <c:v>72.396331495386661</c:v>
                </c:pt>
                <c:pt idx="34">
                  <c:v>72.76373611149593</c:v>
                </c:pt>
                <c:pt idx="35">
                  <c:v>73.171815688121697</c:v>
                </c:pt>
                <c:pt idx="36">
                  <c:v>73.750907428444776</c:v>
                </c:pt>
                <c:pt idx="37">
                  <c:v>73.891884403313853</c:v>
                </c:pt>
                <c:pt idx="38">
                  <c:v>74.857887007841285</c:v>
                </c:pt>
                <c:pt idx="39">
                  <c:v>74.757363331578503</c:v>
                </c:pt>
                <c:pt idx="40">
                  <c:v>76.304120140755316</c:v>
                </c:pt>
                <c:pt idx="41">
                  <c:v>78.387852927322598</c:v>
                </c:pt>
                <c:pt idx="42">
                  <c:v>77.144772935080766</c:v>
                </c:pt>
                <c:pt idx="43">
                  <c:v>78.218392396996478</c:v>
                </c:pt>
                <c:pt idx="44">
                  <c:v>80.599262974148687</c:v>
                </c:pt>
                <c:pt idx="45">
                  <c:v>81.862957524036446</c:v>
                </c:pt>
                <c:pt idx="46">
                  <c:v>80.923886841594864</c:v>
                </c:pt>
                <c:pt idx="47">
                  <c:v>83.179850932365426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17-40C7-A4AE-787AFC6A3E5E}"/>
            </c:ext>
          </c:extLst>
        </c:ser>
        <c:ser>
          <c:idx val="2"/>
          <c:order val="2"/>
          <c:tx>
            <c:strRef>
              <c:f>IFLP2010Index!$AR$12</c:f>
              <c:strCache>
                <c:ptCount val="1"/>
                <c:pt idx="0">
                  <c:v>Abitazioni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IFLP2010Index!$AS$9:$CN$9</c:f>
              <c:strCache>
                <c:ptCount val="48"/>
                <c:pt idx="0">
                  <c:v>T3-2006</c:v>
                </c:pt>
                <c:pt idx="1">
                  <c:v>T4-2006</c:v>
                </c:pt>
                <c:pt idx="2">
                  <c:v>T1-2007</c:v>
                </c:pt>
                <c:pt idx="3">
                  <c:v>T2-2007</c:v>
                </c:pt>
                <c:pt idx="4">
                  <c:v>T3-2007</c:v>
                </c:pt>
                <c:pt idx="5">
                  <c:v>T4-2007</c:v>
                </c:pt>
                <c:pt idx="6">
                  <c:v>T1-2008</c:v>
                </c:pt>
                <c:pt idx="7">
                  <c:v>T2-2008</c:v>
                </c:pt>
                <c:pt idx="8">
                  <c:v>T3-2008</c:v>
                </c:pt>
                <c:pt idx="9">
                  <c:v>T4-2008</c:v>
                </c:pt>
                <c:pt idx="10">
                  <c:v>T1-2009</c:v>
                </c:pt>
                <c:pt idx="11">
                  <c:v>T2-2009</c:v>
                </c:pt>
                <c:pt idx="12">
                  <c:v>T3-2009</c:v>
                </c:pt>
                <c:pt idx="13">
                  <c:v>T4-2009</c:v>
                </c:pt>
                <c:pt idx="14">
                  <c:v>T1-2010</c:v>
                </c:pt>
                <c:pt idx="15">
                  <c:v>T2-2010</c:v>
                </c:pt>
                <c:pt idx="16">
                  <c:v>T3-2010</c:v>
                </c:pt>
                <c:pt idx="17">
                  <c:v>T4-2010</c:v>
                </c:pt>
                <c:pt idx="18">
                  <c:v>T1-2011</c:v>
                </c:pt>
                <c:pt idx="19">
                  <c:v>T2-2011</c:v>
                </c:pt>
                <c:pt idx="20">
                  <c:v>T3-2011</c:v>
                </c:pt>
                <c:pt idx="21">
                  <c:v>T4-2011</c:v>
                </c:pt>
                <c:pt idx="22">
                  <c:v>T1-2012</c:v>
                </c:pt>
                <c:pt idx="23">
                  <c:v>T2-2012</c:v>
                </c:pt>
                <c:pt idx="24">
                  <c:v>T3-2012</c:v>
                </c:pt>
                <c:pt idx="25">
                  <c:v>T4-2012</c:v>
                </c:pt>
                <c:pt idx="26">
                  <c:v>T1-2013</c:v>
                </c:pt>
                <c:pt idx="27">
                  <c:v>T2-2013</c:v>
                </c:pt>
                <c:pt idx="28">
                  <c:v>T3-2013</c:v>
                </c:pt>
                <c:pt idx="29">
                  <c:v>T4-2013</c:v>
                </c:pt>
                <c:pt idx="30">
                  <c:v>T1-2014</c:v>
                </c:pt>
                <c:pt idx="31">
                  <c:v>T2-2014</c:v>
                </c:pt>
                <c:pt idx="32">
                  <c:v>T3-2014</c:v>
                </c:pt>
                <c:pt idx="33">
                  <c:v>T4-2014</c:v>
                </c:pt>
                <c:pt idx="34">
                  <c:v>T1-2015</c:v>
                </c:pt>
                <c:pt idx="35">
                  <c:v>T2-2015</c:v>
                </c:pt>
                <c:pt idx="36">
                  <c:v>T3-2015</c:v>
                </c:pt>
                <c:pt idx="37">
                  <c:v>T4-2015</c:v>
                </c:pt>
                <c:pt idx="38">
                  <c:v>T1-2016</c:v>
                </c:pt>
                <c:pt idx="39">
                  <c:v>T2-2016</c:v>
                </c:pt>
                <c:pt idx="40">
                  <c:v>T3-2016</c:v>
                </c:pt>
                <c:pt idx="41">
                  <c:v>T4-2016</c:v>
                </c:pt>
                <c:pt idx="42">
                  <c:v>T1-2017</c:v>
                </c:pt>
                <c:pt idx="43">
                  <c:v>T2-2017</c:v>
                </c:pt>
                <c:pt idx="44">
                  <c:v>T3-2017</c:v>
                </c:pt>
                <c:pt idx="45">
                  <c:v>T4-2017</c:v>
                </c:pt>
                <c:pt idx="46">
                  <c:v>T1-2018</c:v>
                </c:pt>
                <c:pt idx="47">
                  <c:v>T2-2018</c:v>
                </c:pt>
              </c:strCache>
            </c:strRef>
          </c:cat>
          <c:val>
            <c:numRef>
              <c:f>IFLP2010Index!$AS$12:$CN$12</c:f>
              <c:numCache>
                <c:formatCode>#\'#,#00_ ;\-#\'#,#00\ </c:formatCode>
                <c:ptCount val="48"/>
                <c:pt idx="0">
                  <c:v>100</c:v>
                </c:pt>
                <c:pt idx="1">
                  <c:v>105.85041206145473</c:v>
                </c:pt>
                <c:pt idx="2">
                  <c:v>104.94801591692382</c:v>
                </c:pt>
                <c:pt idx="3">
                  <c:v>102.90471565505682</c:v>
                </c:pt>
                <c:pt idx="4">
                  <c:v>101.91625993270961</c:v>
                </c:pt>
                <c:pt idx="5">
                  <c:v>101.86175553342595</c:v>
                </c:pt>
                <c:pt idx="6">
                  <c:v>105.73648557272649</c:v>
                </c:pt>
                <c:pt idx="7">
                  <c:v>102.33754205649606</c:v>
                </c:pt>
                <c:pt idx="8">
                  <c:v>100.67167451448054</c:v>
                </c:pt>
                <c:pt idx="9">
                  <c:v>95.213448243360091</c:v>
                </c:pt>
                <c:pt idx="10">
                  <c:v>93.21030911780737</c:v>
                </c:pt>
                <c:pt idx="11">
                  <c:v>92.151776310666875</c:v>
                </c:pt>
                <c:pt idx="12">
                  <c:v>90.099870091018246</c:v>
                </c:pt>
                <c:pt idx="13">
                  <c:v>91.032591991541565</c:v>
                </c:pt>
                <c:pt idx="14">
                  <c:v>91.407975673826002</c:v>
                </c:pt>
                <c:pt idx="15">
                  <c:v>92.62510398865652</c:v>
                </c:pt>
                <c:pt idx="16">
                  <c:v>91.655499411926215</c:v>
                </c:pt>
                <c:pt idx="17">
                  <c:v>90.215435809800141</c:v>
                </c:pt>
                <c:pt idx="18">
                  <c:v>88.515144436658105</c:v>
                </c:pt>
                <c:pt idx="19">
                  <c:v>85.596905133658709</c:v>
                </c:pt>
                <c:pt idx="20">
                  <c:v>84.041275812750754</c:v>
                </c:pt>
                <c:pt idx="21">
                  <c:v>84.134711925808446</c:v>
                </c:pt>
                <c:pt idx="22">
                  <c:v>78.89942094198355</c:v>
                </c:pt>
                <c:pt idx="23">
                  <c:v>79.193252929099202</c:v>
                </c:pt>
                <c:pt idx="24">
                  <c:v>79.103914891175606</c:v>
                </c:pt>
                <c:pt idx="25">
                  <c:v>78.673207194580698</c:v>
                </c:pt>
                <c:pt idx="26">
                  <c:v>76.154120409643596</c:v>
                </c:pt>
                <c:pt idx="27">
                  <c:v>76.330337640410306</c:v>
                </c:pt>
                <c:pt idx="28">
                  <c:v>75.847584389612194</c:v>
                </c:pt>
                <c:pt idx="29">
                  <c:v>73.423163140273005</c:v>
                </c:pt>
                <c:pt idx="30">
                  <c:v>72.4904412397497</c:v>
                </c:pt>
                <c:pt idx="31">
                  <c:v>70.441813480208339</c:v>
                </c:pt>
                <c:pt idx="32">
                  <c:v>69.391067015822657</c:v>
                </c:pt>
                <c:pt idx="33">
                  <c:v>69.091497723519268</c:v>
                </c:pt>
                <c:pt idx="34">
                  <c:v>68.868562436223698</c:v>
                </c:pt>
                <c:pt idx="35">
                  <c:v>68.899707807242933</c:v>
                </c:pt>
                <c:pt idx="36">
                  <c:v>69.066499465201204</c:v>
                </c:pt>
                <c:pt idx="37">
                  <c:v>69.657441899539776</c:v>
                </c:pt>
                <c:pt idx="38">
                  <c:v>69.845133740682016</c:v>
                </c:pt>
                <c:pt idx="39">
                  <c:v>70.077494600785997</c:v>
                </c:pt>
                <c:pt idx="40">
                  <c:v>70.191830897027657</c:v>
                </c:pt>
                <c:pt idx="41">
                  <c:v>70.515988640135717</c:v>
                </c:pt>
                <c:pt idx="42">
                  <c:v>71.563866451927524</c:v>
                </c:pt>
                <c:pt idx="43">
                  <c:v>71.754426945663624</c:v>
                </c:pt>
                <c:pt idx="44">
                  <c:v>72.650675977493364</c:v>
                </c:pt>
                <c:pt idx="45">
                  <c:v>73.764942606457751</c:v>
                </c:pt>
                <c:pt idx="46">
                  <c:v>73.820266620768237</c:v>
                </c:pt>
                <c:pt idx="47">
                  <c:v>74.331706397505087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17-40C7-A4AE-787AFC6A3E5E}"/>
            </c:ext>
          </c:extLst>
        </c:ser>
        <c:ser>
          <c:idx val="3"/>
          <c:order val="3"/>
          <c:tx>
            <c:strRef>
              <c:f>IFLP2010Index!$AR$13</c:f>
              <c:strCache>
                <c:ptCount val="1"/>
                <c:pt idx="0">
                  <c:v>Fabbr. Non Res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IFLP2010Index!$AS$9:$CN$9</c:f>
              <c:strCache>
                <c:ptCount val="48"/>
                <c:pt idx="0">
                  <c:v>T3-2006</c:v>
                </c:pt>
                <c:pt idx="1">
                  <c:v>T4-2006</c:v>
                </c:pt>
                <c:pt idx="2">
                  <c:v>T1-2007</c:v>
                </c:pt>
                <c:pt idx="3">
                  <c:v>T2-2007</c:v>
                </c:pt>
                <c:pt idx="4">
                  <c:v>T3-2007</c:v>
                </c:pt>
                <c:pt idx="5">
                  <c:v>T4-2007</c:v>
                </c:pt>
                <c:pt idx="6">
                  <c:v>T1-2008</c:v>
                </c:pt>
                <c:pt idx="7">
                  <c:v>T2-2008</c:v>
                </c:pt>
                <c:pt idx="8">
                  <c:v>T3-2008</c:v>
                </c:pt>
                <c:pt idx="9">
                  <c:v>T4-2008</c:v>
                </c:pt>
                <c:pt idx="10">
                  <c:v>T1-2009</c:v>
                </c:pt>
                <c:pt idx="11">
                  <c:v>T2-2009</c:v>
                </c:pt>
                <c:pt idx="12">
                  <c:v>T3-2009</c:v>
                </c:pt>
                <c:pt idx="13">
                  <c:v>T4-2009</c:v>
                </c:pt>
                <c:pt idx="14">
                  <c:v>T1-2010</c:v>
                </c:pt>
                <c:pt idx="15">
                  <c:v>T2-2010</c:v>
                </c:pt>
                <c:pt idx="16">
                  <c:v>T3-2010</c:v>
                </c:pt>
                <c:pt idx="17">
                  <c:v>T4-2010</c:v>
                </c:pt>
                <c:pt idx="18">
                  <c:v>T1-2011</c:v>
                </c:pt>
                <c:pt idx="19">
                  <c:v>T2-2011</c:v>
                </c:pt>
                <c:pt idx="20">
                  <c:v>T3-2011</c:v>
                </c:pt>
                <c:pt idx="21">
                  <c:v>T4-2011</c:v>
                </c:pt>
                <c:pt idx="22">
                  <c:v>T1-2012</c:v>
                </c:pt>
                <c:pt idx="23">
                  <c:v>T2-2012</c:v>
                </c:pt>
                <c:pt idx="24">
                  <c:v>T3-2012</c:v>
                </c:pt>
                <c:pt idx="25">
                  <c:v>T4-2012</c:v>
                </c:pt>
                <c:pt idx="26">
                  <c:v>T1-2013</c:v>
                </c:pt>
                <c:pt idx="27">
                  <c:v>T2-2013</c:v>
                </c:pt>
                <c:pt idx="28">
                  <c:v>T3-2013</c:v>
                </c:pt>
                <c:pt idx="29">
                  <c:v>T4-2013</c:v>
                </c:pt>
                <c:pt idx="30">
                  <c:v>T1-2014</c:v>
                </c:pt>
                <c:pt idx="31">
                  <c:v>T2-2014</c:v>
                </c:pt>
                <c:pt idx="32">
                  <c:v>T3-2014</c:v>
                </c:pt>
                <c:pt idx="33">
                  <c:v>T4-2014</c:v>
                </c:pt>
                <c:pt idx="34">
                  <c:v>T1-2015</c:v>
                </c:pt>
                <c:pt idx="35">
                  <c:v>T2-2015</c:v>
                </c:pt>
                <c:pt idx="36">
                  <c:v>T3-2015</c:v>
                </c:pt>
                <c:pt idx="37">
                  <c:v>T4-2015</c:v>
                </c:pt>
                <c:pt idx="38">
                  <c:v>T1-2016</c:v>
                </c:pt>
                <c:pt idx="39">
                  <c:v>T2-2016</c:v>
                </c:pt>
                <c:pt idx="40">
                  <c:v>T3-2016</c:v>
                </c:pt>
                <c:pt idx="41">
                  <c:v>T4-2016</c:v>
                </c:pt>
                <c:pt idx="42">
                  <c:v>T1-2017</c:v>
                </c:pt>
                <c:pt idx="43">
                  <c:v>T2-2017</c:v>
                </c:pt>
                <c:pt idx="44">
                  <c:v>T3-2017</c:v>
                </c:pt>
                <c:pt idx="45">
                  <c:v>T4-2017</c:v>
                </c:pt>
                <c:pt idx="46">
                  <c:v>T1-2018</c:v>
                </c:pt>
                <c:pt idx="47">
                  <c:v>T2-2018</c:v>
                </c:pt>
              </c:strCache>
            </c:strRef>
          </c:cat>
          <c:val>
            <c:numRef>
              <c:f>IFLP2010Index!$AS$13:$CN$13</c:f>
              <c:numCache>
                <c:formatCode>#\'#,#00_ ;\-#\'#,#00\ </c:formatCode>
                <c:ptCount val="48"/>
                <c:pt idx="0">
                  <c:v>100</c:v>
                </c:pt>
                <c:pt idx="1">
                  <c:v>106.48991626559769</c:v>
                </c:pt>
                <c:pt idx="2">
                  <c:v>105.04046696031718</c:v>
                </c:pt>
                <c:pt idx="3">
                  <c:v>102.23318410766652</c:v>
                </c:pt>
                <c:pt idx="4">
                  <c:v>99.845573438631448</c:v>
                </c:pt>
                <c:pt idx="5">
                  <c:v>98.267301975939858</c:v>
                </c:pt>
                <c:pt idx="6">
                  <c:v>101.11779226026876</c:v>
                </c:pt>
                <c:pt idx="7">
                  <c:v>96.876262717187359</c:v>
                </c:pt>
                <c:pt idx="8">
                  <c:v>95.145164968374559</c:v>
                </c:pt>
                <c:pt idx="9">
                  <c:v>90.570778173845895</c:v>
                </c:pt>
                <c:pt idx="10">
                  <c:v>89.601411442768153</c:v>
                </c:pt>
                <c:pt idx="11">
                  <c:v>88.068347755814003</c:v>
                </c:pt>
                <c:pt idx="12">
                  <c:v>84.446124733454155</c:v>
                </c:pt>
                <c:pt idx="13">
                  <c:v>82.681421204447162</c:v>
                </c:pt>
                <c:pt idx="14">
                  <c:v>80.283008677492532</c:v>
                </c:pt>
                <c:pt idx="15">
                  <c:v>79.735714542901377</c:v>
                </c:pt>
                <c:pt idx="16">
                  <c:v>79.407658117196149</c:v>
                </c:pt>
                <c:pt idx="17">
                  <c:v>79.839332365166811</c:v>
                </c:pt>
                <c:pt idx="18">
                  <c:v>80.972727309097166</c:v>
                </c:pt>
                <c:pt idx="19">
                  <c:v>80.381825674015928</c:v>
                </c:pt>
                <c:pt idx="20">
                  <c:v>80.053769248310701</c:v>
                </c:pt>
                <c:pt idx="21">
                  <c:v>79.449665342438891</c:v>
                </c:pt>
                <c:pt idx="22">
                  <c:v>74.069139892061429</c:v>
                </c:pt>
                <c:pt idx="23">
                  <c:v>72.370847785819151</c:v>
                </c:pt>
                <c:pt idx="24">
                  <c:v>70.044047576183104</c:v>
                </c:pt>
                <c:pt idx="25">
                  <c:v>67.754853834859588</c:v>
                </c:pt>
                <c:pt idx="26">
                  <c:v>64.08862324319783</c:v>
                </c:pt>
                <c:pt idx="27">
                  <c:v>63.347295734866393</c:v>
                </c:pt>
                <c:pt idx="28">
                  <c:v>62.53835659733474</c:v>
                </c:pt>
                <c:pt idx="29">
                  <c:v>60.62442740151306</c:v>
                </c:pt>
                <c:pt idx="30">
                  <c:v>59.9659141372316</c:v>
                </c:pt>
                <c:pt idx="31">
                  <c:v>58.946138735862569</c:v>
                </c:pt>
                <c:pt idx="32">
                  <c:v>58.21801349832171</c:v>
                </c:pt>
                <c:pt idx="33">
                  <c:v>58.385642330480842</c:v>
                </c:pt>
                <c:pt idx="34">
                  <c:v>58.480458638885885</c:v>
                </c:pt>
                <c:pt idx="35">
                  <c:v>58.504462767596024</c:v>
                </c:pt>
                <c:pt idx="36">
                  <c:v>58.424048936417059</c:v>
                </c:pt>
                <c:pt idx="37">
                  <c:v>59.206183463555732</c:v>
                </c:pt>
                <c:pt idx="38">
                  <c:v>59.304600391267293</c:v>
                </c:pt>
                <c:pt idx="39">
                  <c:v>59.249790964045815</c:v>
                </c:pt>
                <c:pt idx="40">
                  <c:v>59.184579747716604</c:v>
                </c:pt>
                <c:pt idx="41">
                  <c:v>59.140972247226522</c:v>
                </c:pt>
                <c:pt idx="42">
                  <c:v>59.476229911544785</c:v>
                </c:pt>
                <c:pt idx="43">
                  <c:v>59.066959517036928</c:v>
                </c:pt>
                <c:pt idx="44">
                  <c:v>59.481030737286808</c:v>
                </c:pt>
                <c:pt idx="45">
                  <c:v>59.737474845673454</c:v>
                </c:pt>
                <c:pt idx="46">
                  <c:v>59.775481382797842</c:v>
                </c:pt>
                <c:pt idx="47">
                  <c:v>60.120740767411995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17-40C7-A4AE-787AFC6A3E5E}"/>
            </c:ext>
          </c:extLst>
        </c:ser>
        <c:ser>
          <c:idx val="4"/>
          <c:order val="4"/>
          <c:tx>
            <c:strRef>
              <c:f>IFLP2010Index!$AR$14</c:f>
              <c:strCache>
                <c:ptCount val="1"/>
                <c:pt idx="0">
                  <c:v>Macchinari e attrezz.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IFLP2010Index!$AS$9:$CN$9</c:f>
              <c:strCache>
                <c:ptCount val="48"/>
                <c:pt idx="0">
                  <c:v>T3-2006</c:v>
                </c:pt>
                <c:pt idx="1">
                  <c:v>T4-2006</c:v>
                </c:pt>
                <c:pt idx="2">
                  <c:v>T1-2007</c:v>
                </c:pt>
                <c:pt idx="3">
                  <c:v>T2-2007</c:v>
                </c:pt>
                <c:pt idx="4">
                  <c:v>T3-2007</c:v>
                </c:pt>
                <c:pt idx="5">
                  <c:v>T4-2007</c:v>
                </c:pt>
                <c:pt idx="6">
                  <c:v>T1-2008</c:v>
                </c:pt>
                <c:pt idx="7">
                  <c:v>T2-2008</c:v>
                </c:pt>
                <c:pt idx="8">
                  <c:v>T3-2008</c:v>
                </c:pt>
                <c:pt idx="9">
                  <c:v>T4-2008</c:v>
                </c:pt>
                <c:pt idx="10">
                  <c:v>T1-2009</c:v>
                </c:pt>
                <c:pt idx="11">
                  <c:v>T2-2009</c:v>
                </c:pt>
                <c:pt idx="12">
                  <c:v>T3-2009</c:v>
                </c:pt>
                <c:pt idx="13">
                  <c:v>T4-2009</c:v>
                </c:pt>
                <c:pt idx="14">
                  <c:v>T1-2010</c:v>
                </c:pt>
                <c:pt idx="15">
                  <c:v>T2-2010</c:v>
                </c:pt>
                <c:pt idx="16">
                  <c:v>T3-2010</c:v>
                </c:pt>
                <c:pt idx="17">
                  <c:v>T4-2010</c:v>
                </c:pt>
                <c:pt idx="18">
                  <c:v>T1-2011</c:v>
                </c:pt>
                <c:pt idx="19">
                  <c:v>T2-2011</c:v>
                </c:pt>
                <c:pt idx="20">
                  <c:v>T3-2011</c:v>
                </c:pt>
                <c:pt idx="21">
                  <c:v>T4-2011</c:v>
                </c:pt>
                <c:pt idx="22">
                  <c:v>T1-2012</c:v>
                </c:pt>
                <c:pt idx="23">
                  <c:v>T2-2012</c:v>
                </c:pt>
                <c:pt idx="24">
                  <c:v>T3-2012</c:v>
                </c:pt>
                <c:pt idx="25">
                  <c:v>T4-2012</c:v>
                </c:pt>
                <c:pt idx="26">
                  <c:v>T1-2013</c:v>
                </c:pt>
                <c:pt idx="27">
                  <c:v>T2-2013</c:v>
                </c:pt>
                <c:pt idx="28">
                  <c:v>T3-2013</c:v>
                </c:pt>
                <c:pt idx="29">
                  <c:v>T4-2013</c:v>
                </c:pt>
                <c:pt idx="30">
                  <c:v>T1-2014</c:v>
                </c:pt>
                <c:pt idx="31">
                  <c:v>T2-2014</c:v>
                </c:pt>
                <c:pt idx="32">
                  <c:v>T3-2014</c:v>
                </c:pt>
                <c:pt idx="33">
                  <c:v>T4-2014</c:v>
                </c:pt>
                <c:pt idx="34">
                  <c:v>T1-2015</c:v>
                </c:pt>
                <c:pt idx="35">
                  <c:v>T2-2015</c:v>
                </c:pt>
                <c:pt idx="36">
                  <c:v>T3-2015</c:v>
                </c:pt>
                <c:pt idx="37">
                  <c:v>T4-2015</c:v>
                </c:pt>
                <c:pt idx="38">
                  <c:v>T1-2016</c:v>
                </c:pt>
                <c:pt idx="39">
                  <c:v>T2-2016</c:v>
                </c:pt>
                <c:pt idx="40">
                  <c:v>T3-2016</c:v>
                </c:pt>
                <c:pt idx="41">
                  <c:v>T4-2016</c:v>
                </c:pt>
                <c:pt idx="42">
                  <c:v>T1-2017</c:v>
                </c:pt>
                <c:pt idx="43">
                  <c:v>T2-2017</c:v>
                </c:pt>
                <c:pt idx="44">
                  <c:v>T3-2017</c:v>
                </c:pt>
                <c:pt idx="45">
                  <c:v>T4-2017</c:v>
                </c:pt>
                <c:pt idx="46">
                  <c:v>T1-2018</c:v>
                </c:pt>
                <c:pt idx="47">
                  <c:v>T2-2018</c:v>
                </c:pt>
              </c:strCache>
            </c:strRef>
          </c:cat>
          <c:val>
            <c:numRef>
              <c:f>IFLP2010Index!$AS$14:$CN$14</c:f>
              <c:numCache>
                <c:formatCode>#\'#,#00_ ;\-#\'#,#00\ </c:formatCode>
                <c:ptCount val="48"/>
                <c:pt idx="0">
                  <c:v>100</c:v>
                </c:pt>
                <c:pt idx="1">
                  <c:v>100.75349626210624</c:v>
                </c:pt>
                <c:pt idx="2">
                  <c:v>101.24234833093345</c:v>
                </c:pt>
                <c:pt idx="3">
                  <c:v>100.65980235516895</c:v>
                </c:pt>
                <c:pt idx="4">
                  <c:v>103.29046426152763</c:v>
                </c:pt>
                <c:pt idx="5">
                  <c:v>102.04482842508762</c:v>
                </c:pt>
                <c:pt idx="6">
                  <c:v>99.787298393724811</c:v>
                </c:pt>
                <c:pt idx="7">
                  <c:v>102.05929344931653</c:v>
                </c:pt>
                <c:pt idx="8">
                  <c:v>96.560940489575316</c:v>
                </c:pt>
                <c:pt idx="9">
                  <c:v>91.727321143262913</c:v>
                </c:pt>
                <c:pt idx="10">
                  <c:v>84.169345983654523</c:v>
                </c:pt>
                <c:pt idx="11">
                  <c:v>81.167195955053216</c:v>
                </c:pt>
                <c:pt idx="12">
                  <c:v>80.726012716071295</c:v>
                </c:pt>
                <c:pt idx="13">
                  <c:v>88.865547599792222</c:v>
                </c:pt>
                <c:pt idx="14">
                  <c:v>86.572512508958454</c:v>
                </c:pt>
                <c:pt idx="15">
                  <c:v>88.534167044729799</c:v>
                </c:pt>
                <c:pt idx="16">
                  <c:v>88.719582355300446</c:v>
                </c:pt>
                <c:pt idx="17">
                  <c:v>91.833178820574517</c:v>
                </c:pt>
                <c:pt idx="18">
                  <c:v>89.860675516631488</c:v>
                </c:pt>
                <c:pt idx="19">
                  <c:v>89.753174086566588</c:v>
                </c:pt>
                <c:pt idx="20">
                  <c:v>88.540413305192288</c:v>
                </c:pt>
                <c:pt idx="21">
                  <c:v>88.362230506736097</c:v>
                </c:pt>
                <c:pt idx="22">
                  <c:v>80.444930995259412</c:v>
                </c:pt>
                <c:pt idx="23">
                  <c:v>77.384920869742459</c:v>
                </c:pt>
                <c:pt idx="24">
                  <c:v>76.332590357088847</c:v>
                </c:pt>
                <c:pt idx="25">
                  <c:v>73.977092661630209</c:v>
                </c:pt>
                <c:pt idx="26">
                  <c:v>71.755396440289033</c:v>
                </c:pt>
                <c:pt idx="27">
                  <c:v>71.319144459566971</c:v>
                </c:pt>
                <c:pt idx="28">
                  <c:v>70.711613441952508</c:v>
                </c:pt>
                <c:pt idx="29">
                  <c:v>68.940962976112971</c:v>
                </c:pt>
                <c:pt idx="30">
                  <c:v>71.421714631372012</c:v>
                </c:pt>
                <c:pt idx="31">
                  <c:v>71.168576707365986</c:v>
                </c:pt>
                <c:pt idx="32">
                  <c:v>71.75769769414363</c:v>
                </c:pt>
                <c:pt idx="33">
                  <c:v>73.829154913834472</c:v>
                </c:pt>
                <c:pt idx="34">
                  <c:v>74.506052297637595</c:v>
                </c:pt>
                <c:pt idx="35">
                  <c:v>75.199058458422911</c:v>
                </c:pt>
                <c:pt idx="36">
                  <c:v>76.479541853232604</c:v>
                </c:pt>
                <c:pt idx="37">
                  <c:v>75.287821107100356</c:v>
                </c:pt>
                <c:pt idx="38">
                  <c:v>77.510503580093498</c:v>
                </c:pt>
                <c:pt idx="39">
                  <c:v>76.673833428670989</c:v>
                </c:pt>
                <c:pt idx="40">
                  <c:v>81.093555831706013</c:v>
                </c:pt>
                <c:pt idx="41">
                  <c:v>86.228310682420386</c:v>
                </c:pt>
                <c:pt idx="42">
                  <c:v>81.216508537651805</c:v>
                </c:pt>
                <c:pt idx="43">
                  <c:v>84.481001505677526</c:v>
                </c:pt>
                <c:pt idx="44">
                  <c:v>90.795970833251147</c:v>
                </c:pt>
                <c:pt idx="45">
                  <c:v>93.402962699962515</c:v>
                </c:pt>
                <c:pt idx="46">
                  <c:v>91.064560033138051</c:v>
                </c:pt>
                <c:pt idx="47">
                  <c:v>97.408130658618845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217-40C7-A4AE-787AFC6A3E5E}"/>
            </c:ext>
          </c:extLst>
        </c:ser>
        <c:ser>
          <c:idx val="5"/>
          <c:order val="5"/>
          <c:tx>
            <c:strRef>
              <c:f>IFLP2010Index!$AR$15</c:f>
              <c:strCache>
                <c:ptCount val="1"/>
                <c:pt idx="0">
                  <c:v>Mezzi trasporto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IFLP2010Index!$AS$9:$CN$9</c:f>
              <c:strCache>
                <c:ptCount val="48"/>
                <c:pt idx="0">
                  <c:v>T3-2006</c:v>
                </c:pt>
                <c:pt idx="1">
                  <c:v>T4-2006</c:v>
                </c:pt>
                <c:pt idx="2">
                  <c:v>T1-2007</c:v>
                </c:pt>
                <c:pt idx="3">
                  <c:v>T2-2007</c:v>
                </c:pt>
                <c:pt idx="4">
                  <c:v>T3-2007</c:v>
                </c:pt>
                <c:pt idx="5">
                  <c:v>T4-2007</c:v>
                </c:pt>
                <c:pt idx="6">
                  <c:v>T1-2008</c:v>
                </c:pt>
                <c:pt idx="7">
                  <c:v>T2-2008</c:v>
                </c:pt>
                <c:pt idx="8">
                  <c:v>T3-2008</c:v>
                </c:pt>
                <c:pt idx="9">
                  <c:v>T4-2008</c:v>
                </c:pt>
                <c:pt idx="10">
                  <c:v>T1-2009</c:v>
                </c:pt>
                <c:pt idx="11">
                  <c:v>T2-2009</c:v>
                </c:pt>
                <c:pt idx="12">
                  <c:v>T3-2009</c:v>
                </c:pt>
                <c:pt idx="13">
                  <c:v>T4-2009</c:v>
                </c:pt>
                <c:pt idx="14">
                  <c:v>T1-2010</c:v>
                </c:pt>
                <c:pt idx="15">
                  <c:v>T2-2010</c:v>
                </c:pt>
                <c:pt idx="16">
                  <c:v>T3-2010</c:v>
                </c:pt>
                <c:pt idx="17">
                  <c:v>T4-2010</c:v>
                </c:pt>
                <c:pt idx="18">
                  <c:v>T1-2011</c:v>
                </c:pt>
                <c:pt idx="19">
                  <c:v>T2-2011</c:v>
                </c:pt>
                <c:pt idx="20">
                  <c:v>T3-2011</c:v>
                </c:pt>
                <c:pt idx="21">
                  <c:v>T4-2011</c:v>
                </c:pt>
                <c:pt idx="22">
                  <c:v>T1-2012</c:v>
                </c:pt>
                <c:pt idx="23">
                  <c:v>T2-2012</c:v>
                </c:pt>
                <c:pt idx="24">
                  <c:v>T3-2012</c:v>
                </c:pt>
                <c:pt idx="25">
                  <c:v>T4-2012</c:v>
                </c:pt>
                <c:pt idx="26">
                  <c:v>T1-2013</c:v>
                </c:pt>
                <c:pt idx="27">
                  <c:v>T2-2013</c:v>
                </c:pt>
                <c:pt idx="28">
                  <c:v>T3-2013</c:v>
                </c:pt>
                <c:pt idx="29">
                  <c:v>T4-2013</c:v>
                </c:pt>
                <c:pt idx="30">
                  <c:v>T1-2014</c:v>
                </c:pt>
                <c:pt idx="31">
                  <c:v>T2-2014</c:v>
                </c:pt>
                <c:pt idx="32">
                  <c:v>T3-2014</c:v>
                </c:pt>
                <c:pt idx="33">
                  <c:v>T4-2014</c:v>
                </c:pt>
                <c:pt idx="34">
                  <c:v>T1-2015</c:v>
                </c:pt>
                <c:pt idx="35">
                  <c:v>T2-2015</c:v>
                </c:pt>
                <c:pt idx="36">
                  <c:v>T3-2015</c:v>
                </c:pt>
                <c:pt idx="37">
                  <c:v>T4-2015</c:v>
                </c:pt>
                <c:pt idx="38">
                  <c:v>T1-2016</c:v>
                </c:pt>
                <c:pt idx="39">
                  <c:v>T2-2016</c:v>
                </c:pt>
                <c:pt idx="40">
                  <c:v>T3-2016</c:v>
                </c:pt>
                <c:pt idx="41">
                  <c:v>T4-2016</c:v>
                </c:pt>
                <c:pt idx="42">
                  <c:v>T1-2017</c:v>
                </c:pt>
                <c:pt idx="43">
                  <c:v>T2-2017</c:v>
                </c:pt>
                <c:pt idx="44">
                  <c:v>T3-2017</c:v>
                </c:pt>
                <c:pt idx="45">
                  <c:v>T4-2017</c:v>
                </c:pt>
                <c:pt idx="46">
                  <c:v>T1-2018</c:v>
                </c:pt>
                <c:pt idx="47">
                  <c:v>T2-2018</c:v>
                </c:pt>
              </c:strCache>
            </c:strRef>
          </c:cat>
          <c:val>
            <c:numRef>
              <c:f>IFLP2010Index!$AS$15:$CN$15</c:f>
              <c:numCache>
                <c:formatCode>#\'#,#00_ ;\-#\'#,#00\ </c:formatCode>
                <c:ptCount val="48"/>
                <c:pt idx="0">
                  <c:v>100</c:v>
                </c:pt>
                <c:pt idx="1">
                  <c:v>99.005762060784093</c:v>
                </c:pt>
                <c:pt idx="2">
                  <c:v>98.618396629920753</c:v>
                </c:pt>
                <c:pt idx="3">
                  <c:v>99.391513469018832</c:v>
                </c:pt>
                <c:pt idx="4">
                  <c:v>103.35393902222509</c:v>
                </c:pt>
                <c:pt idx="5">
                  <c:v>106.28016204787191</c:v>
                </c:pt>
                <c:pt idx="6">
                  <c:v>106.3447229530158</c:v>
                </c:pt>
                <c:pt idx="7">
                  <c:v>105.36662524008587</c:v>
                </c:pt>
                <c:pt idx="8">
                  <c:v>101.39128750585084</c:v>
                </c:pt>
                <c:pt idx="9">
                  <c:v>93.761802540471621</c:v>
                </c:pt>
                <c:pt idx="10">
                  <c:v>86.195264457607692</c:v>
                </c:pt>
                <c:pt idx="11">
                  <c:v>79.145213615894903</c:v>
                </c:pt>
                <c:pt idx="12">
                  <c:v>77.127685330148338</c:v>
                </c:pt>
                <c:pt idx="13">
                  <c:v>76.104394983617667</c:v>
                </c:pt>
                <c:pt idx="14">
                  <c:v>75.687977145439575</c:v>
                </c:pt>
                <c:pt idx="15">
                  <c:v>72.442177639330509</c:v>
                </c:pt>
                <c:pt idx="16">
                  <c:v>71.662604709718039</c:v>
                </c:pt>
                <c:pt idx="17">
                  <c:v>75.053666252400873</c:v>
                </c:pt>
                <c:pt idx="18">
                  <c:v>78.978969285149375</c:v>
                </c:pt>
                <c:pt idx="19">
                  <c:v>81.997191600626238</c:v>
                </c:pt>
                <c:pt idx="20">
                  <c:v>76.218990590248083</c:v>
                </c:pt>
                <c:pt idx="21">
                  <c:v>72.52126474813177</c:v>
                </c:pt>
                <c:pt idx="22">
                  <c:v>64.793324402408118</c:v>
                </c:pt>
                <c:pt idx="23">
                  <c:v>58.965088690543446</c:v>
                </c:pt>
                <c:pt idx="24">
                  <c:v>52.097422405862133</c:v>
                </c:pt>
                <c:pt idx="25">
                  <c:v>47.139144890811373</c:v>
                </c:pt>
                <c:pt idx="26">
                  <c:v>42.519812127766031</c:v>
                </c:pt>
                <c:pt idx="27">
                  <c:v>40.923543748083347</c:v>
                </c:pt>
                <c:pt idx="28">
                  <c:v>43.686750488241849</c:v>
                </c:pt>
                <c:pt idx="29">
                  <c:v>44.524428232483821</c:v>
                </c:pt>
                <c:pt idx="30">
                  <c:v>42.682828413254356</c:v>
                </c:pt>
                <c:pt idx="31">
                  <c:v>47.741175331278143</c:v>
                </c:pt>
                <c:pt idx="32">
                  <c:v>47.605597430475974</c:v>
                </c:pt>
                <c:pt idx="33">
                  <c:v>49.566634924221638</c:v>
                </c:pt>
                <c:pt idx="34">
                  <c:v>58.23716448504608</c:v>
                </c:pt>
                <c:pt idx="35">
                  <c:v>56.511774295075618</c:v>
                </c:pt>
                <c:pt idx="36">
                  <c:v>60.556515002340333</c:v>
                </c:pt>
                <c:pt idx="37">
                  <c:v>59.991607082331299</c:v>
                </c:pt>
                <c:pt idx="38">
                  <c:v>63.619929951417923</c:v>
                </c:pt>
                <c:pt idx="39">
                  <c:v>66.69625708152428</c:v>
                </c:pt>
                <c:pt idx="40">
                  <c:v>75.676678987039395</c:v>
                </c:pt>
                <c:pt idx="41">
                  <c:v>84.9605371467308</c:v>
                </c:pt>
                <c:pt idx="42">
                  <c:v>87.691463434317356</c:v>
                </c:pt>
                <c:pt idx="43">
                  <c:v>100.71016995658279</c:v>
                </c:pt>
                <c:pt idx="44">
                  <c:v>101.93359910905951</c:v>
                </c:pt>
                <c:pt idx="45">
                  <c:v>109.72448633729846</c:v>
                </c:pt>
                <c:pt idx="46">
                  <c:v>115.17504075407138</c:v>
                </c:pt>
                <c:pt idx="47">
                  <c:v>124.65903771970883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217-40C7-A4AE-787AFC6A3E5E}"/>
            </c:ext>
          </c:extLst>
        </c:ser>
        <c:ser>
          <c:idx val="7"/>
          <c:order val="7"/>
          <c:tx>
            <c:strRef>
              <c:f>IFLP2010Index!$AR$17</c:f>
              <c:strCache>
                <c:ptCount val="1"/>
                <c:pt idx="0">
                  <c:v>Propr. Intell.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IFLP2010Index!$AS$9:$CN$9</c:f>
              <c:strCache>
                <c:ptCount val="48"/>
                <c:pt idx="0">
                  <c:v>T3-2006</c:v>
                </c:pt>
                <c:pt idx="1">
                  <c:v>T4-2006</c:v>
                </c:pt>
                <c:pt idx="2">
                  <c:v>T1-2007</c:v>
                </c:pt>
                <c:pt idx="3">
                  <c:v>T2-2007</c:v>
                </c:pt>
                <c:pt idx="4">
                  <c:v>T3-2007</c:v>
                </c:pt>
                <c:pt idx="5">
                  <c:v>T4-2007</c:v>
                </c:pt>
                <c:pt idx="6">
                  <c:v>T1-2008</c:v>
                </c:pt>
                <c:pt idx="7">
                  <c:v>T2-2008</c:v>
                </c:pt>
                <c:pt idx="8">
                  <c:v>T3-2008</c:v>
                </c:pt>
                <c:pt idx="9">
                  <c:v>T4-2008</c:v>
                </c:pt>
                <c:pt idx="10">
                  <c:v>T1-2009</c:v>
                </c:pt>
                <c:pt idx="11">
                  <c:v>T2-2009</c:v>
                </c:pt>
                <c:pt idx="12">
                  <c:v>T3-2009</c:v>
                </c:pt>
                <c:pt idx="13">
                  <c:v>T4-2009</c:v>
                </c:pt>
                <c:pt idx="14">
                  <c:v>T1-2010</c:v>
                </c:pt>
                <c:pt idx="15">
                  <c:v>T2-2010</c:v>
                </c:pt>
                <c:pt idx="16">
                  <c:v>T3-2010</c:v>
                </c:pt>
                <c:pt idx="17">
                  <c:v>T4-2010</c:v>
                </c:pt>
                <c:pt idx="18">
                  <c:v>T1-2011</c:v>
                </c:pt>
                <c:pt idx="19">
                  <c:v>T2-2011</c:v>
                </c:pt>
                <c:pt idx="20">
                  <c:v>T3-2011</c:v>
                </c:pt>
                <c:pt idx="21">
                  <c:v>T4-2011</c:v>
                </c:pt>
                <c:pt idx="22">
                  <c:v>T1-2012</c:v>
                </c:pt>
                <c:pt idx="23">
                  <c:v>T2-2012</c:v>
                </c:pt>
                <c:pt idx="24">
                  <c:v>T3-2012</c:v>
                </c:pt>
                <c:pt idx="25">
                  <c:v>T4-2012</c:v>
                </c:pt>
                <c:pt idx="26">
                  <c:v>T1-2013</c:v>
                </c:pt>
                <c:pt idx="27">
                  <c:v>T2-2013</c:v>
                </c:pt>
                <c:pt idx="28">
                  <c:v>T3-2013</c:v>
                </c:pt>
                <c:pt idx="29">
                  <c:v>T4-2013</c:v>
                </c:pt>
                <c:pt idx="30">
                  <c:v>T1-2014</c:v>
                </c:pt>
                <c:pt idx="31">
                  <c:v>T2-2014</c:v>
                </c:pt>
                <c:pt idx="32">
                  <c:v>T3-2014</c:v>
                </c:pt>
                <c:pt idx="33">
                  <c:v>T4-2014</c:v>
                </c:pt>
                <c:pt idx="34">
                  <c:v>T1-2015</c:v>
                </c:pt>
                <c:pt idx="35">
                  <c:v>T2-2015</c:v>
                </c:pt>
                <c:pt idx="36">
                  <c:v>T3-2015</c:v>
                </c:pt>
                <c:pt idx="37">
                  <c:v>T4-2015</c:v>
                </c:pt>
                <c:pt idx="38">
                  <c:v>T1-2016</c:v>
                </c:pt>
                <c:pt idx="39">
                  <c:v>T2-2016</c:v>
                </c:pt>
                <c:pt idx="40">
                  <c:v>T3-2016</c:v>
                </c:pt>
                <c:pt idx="41">
                  <c:v>T4-2016</c:v>
                </c:pt>
                <c:pt idx="42">
                  <c:v>T1-2017</c:v>
                </c:pt>
                <c:pt idx="43">
                  <c:v>T2-2017</c:v>
                </c:pt>
                <c:pt idx="44">
                  <c:v>T3-2017</c:v>
                </c:pt>
                <c:pt idx="45">
                  <c:v>T4-2017</c:v>
                </c:pt>
                <c:pt idx="46">
                  <c:v>T1-2018</c:v>
                </c:pt>
                <c:pt idx="47">
                  <c:v>T2-2018</c:v>
                </c:pt>
              </c:strCache>
            </c:strRef>
          </c:cat>
          <c:val>
            <c:numRef>
              <c:f>IFLP2010Index!$AS$17:$CN$17</c:f>
              <c:numCache>
                <c:formatCode>#\'#,#00_ ;\-#\'#,#00\ </c:formatCode>
                <c:ptCount val="48"/>
                <c:pt idx="0">
                  <c:v>100</c:v>
                </c:pt>
                <c:pt idx="1">
                  <c:v>101.40703912590642</c:v>
                </c:pt>
                <c:pt idx="2">
                  <c:v>102.06241279698153</c:v>
                </c:pt>
                <c:pt idx="3">
                  <c:v>103.03810403442922</c:v>
                </c:pt>
                <c:pt idx="4">
                  <c:v>103.33975278558374</c:v>
                </c:pt>
                <c:pt idx="5">
                  <c:v>106.04181814608839</c:v>
                </c:pt>
                <c:pt idx="6">
                  <c:v>104.91481124845245</c:v>
                </c:pt>
                <c:pt idx="7">
                  <c:v>106.66574960205946</c:v>
                </c:pt>
                <c:pt idx="8">
                  <c:v>106.00546308487434</c:v>
                </c:pt>
                <c:pt idx="9">
                  <c:v>106.59696975651936</c:v>
                </c:pt>
                <c:pt idx="10">
                  <c:v>106.81215241613772</c:v>
                </c:pt>
                <c:pt idx="11">
                  <c:v>107.56087016330301</c:v>
                </c:pt>
                <c:pt idx="12">
                  <c:v>106.72961660148958</c:v>
                </c:pt>
                <c:pt idx="13">
                  <c:v>105.5220390276495</c:v>
                </c:pt>
                <c:pt idx="14">
                  <c:v>103.72590248983042</c:v>
                </c:pt>
                <c:pt idx="15">
                  <c:v>100.97569123744769</c:v>
                </c:pt>
                <c:pt idx="16">
                  <c:v>101.32745101892429</c:v>
                </c:pt>
                <c:pt idx="17">
                  <c:v>102.05553481242754</c:v>
                </c:pt>
                <c:pt idx="18">
                  <c:v>100.74871774716529</c:v>
                </c:pt>
                <c:pt idx="19">
                  <c:v>100.92558020712559</c:v>
                </c:pt>
                <c:pt idx="20">
                  <c:v>101.36478864936034</c:v>
                </c:pt>
                <c:pt idx="21">
                  <c:v>102.18130367284375</c:v>
                </c:pt>
                <c:pt idx="22">
                  <c:v>102.45445791656023</c:v>
                </c:pt>
                <c:pt idx="23">
                  <c:v>103.80352545836854</c:v>
                </c:pt>
                <c:pt idx="24">
                  <c:v>103.8909741191267</c:v>
                </c:pt>
                <c:pt idx="25">
                  <c:v>104.23290820838328</c:v>
                </c:pt>
                <c:pt idx="26">
                  <c:v>104.88533417179241</c:v>
                </c:pt>
                <c:pt idx="27">
                  <c:v>105.39921787489929</c:v>
                </c:pt>
                <c:pt idx="28">
                  <c:v>106.10961542240651</c:v>
                </c:pt>
                <c:pt idx="29">
                  <c:v>106.60188260262936</c:v>
                </c:pt>
                <c:pt idx="30">
                  <c:v>107.59820779373908</c:v>
                </c:pt>
                <c:pt idx="31">
                  <c:v>109.24892408670192</c:v>
                </c:pt>
                <c:pt idx="32">
                  <c:v>109.94654823432312</c:v>
                </c:pt>
                <c:pt idx="33">
                  <c:v>111.85862794033839</c:v>
                </c:pt>
                <c:pt idx="34">
                  <c:v>113.44645980309313</c:v>
                </c:pt>
                <c:pt idx="35">
                  <c:v>114.92031363609567</c:v>
                </c:pt>
                <c:pt idx="36">
                  <c:v>116.05419851828562</c:v>
                </c:pt>
                <c:pt idx="37">
                  <c:v>117.58897164305226</c:v>
                </c:pt>
                <c:pt idx="38">
                  <c:v>118.82013087822037</c:v>
                </c:pt>
                <c:pt idx="39">
                  <c:v>120.08666260538055</c:v>
                </c:pt>
                <c:pt idx="40">
                  <c:v>120.347043449211</c:v>
                </c:pt>
                <c:pt idx="41">
                  <c:v>122.73959950478512</c:v>
                </c:pt>
                <c:pt idx="42">
                  <c:v>123.56692278971055</c:v>
                </c:pt>
                <c:pt idx="43">
                  <c:v>123.72806414211881</c:v>
                </c:pt>
                <c:pt idx="44">
                  <c:v>122.44581130740661</c:v>
                </c:pt>
                <c:pt idx="45">
                  <c:v>122.42124707685657</c:v>
                </c:pt>
                <c:pt idx="46">
                  <c:v>120.94149782852202</c:v>
                </c:pt>
                <c:pt idx="47">
                  <c:v>119.5894825790477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217-40C7-A4AE-787AFC6A3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664432"/>
        <c:axId val="158766497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IFLP2010Index!$AR$11</c15:sqref>
                        </c15:formulaRef>
                      </c:ext>
                    </c:extLst>
                    <c:strCache>
                      <c:ptCount val="1"/>
                      <c:pt idx="0">
                        <c:v>COSTR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IFLP2010Index!$AS$9:$CN$9</c15:sqref>
                        </c15:formulaRef>
                      </c:ext>
                    </c:extLst>
                    <c:strCache>
                      <c:ptCount val="48"/>
                      <c:pt idx="0">
                        <c:v>T3-2006</c:v>
                      </c:pt>
                      <c:pt idx="1">
                        <c:v>T4-2006</c:v>
                      </c:pt>
                      <c:pt idx="2">
                        <c:v>T1-2007</c:v>
                      </c:pt>
                      <c:pt idx="3">
                        <c:v>T2-2007</c:v>
                      </c:pt>
                      <c:pt idx="4">
                        <c:v>T3-2007</c:v>
                      </c:pt>
                      <c:pt idx="5">
                        <c:v>T4-2007</c:v>
                      </c:pt>
                      <c:pt idx="6">
                        <c:v>T1-2008</c:v>
                      </c:pt>
                      <c:pt idx="7">
                        <c:v>T2-2008</c:v>
                      </c:pt>
                      <c:pt idx="8">
                        <c:v>T3-2008</c:v>
                      </c:pt>
                      <c:pt idx="9">
                        <c:v>T4-2008</c:v>
                      </c:pt>
                      <c:pt idx="10">
                        <c:v>T1-2009</c:v>
                      </c:pt>
                      <c:pt idx="11">
                        <c:v>T2-2009</c:v>
                      </c:pt>
                      <c:pt idx="12">
                        <c:v>T3-2009</c:v>
                      </c:pt>
                      <c:pt idx="13">
                        <c:v>T4-2009</c:v>
                      </c:pt>
                      <c:pt idx="14">
                        <c:v>T1-2010</c:v>
                      </c:pt>
                      <c:pt idx="15">
                        <c:v>T2-2010</c:v>
                      </c:pt>
                      <c:pt idx="16">
                        <c:v>T3-2010</c:v>
                      </c:pt>
                      <c:pt idx="17">
                        <c:v>T4-2010</c:v>
                      </c:pt>
                      <c:pt idx="18">
                        <c:v>T1-2011</c:v>
                      </c:pt>
                      <c:pt idx="19">
                        <c:v>T2-2011</c:v>
                      </c:pt>
                      <c:pt idx="20">
                        <c:v>T3-2011</c:v>
                      </c:pt>
                      <c:pt idx="21">
                        <c:v>T4-2011</c:v>
                      </c:pt>
                      <c:pt idx="22">
                        <c:v>T1-2012</c:v>
                      </c:pt>
                      <c:pt idx="23">
                        <c:v>T2-2012</c:v>
                      </c:pt>
                      <c:pt idx="24">
                        <c:v>T3-2012</c:v>
                      </c:pt>
                      <c:pt idx="25">
                        <c:v>T4-2012</c:v>
                      </c:pt>
                      <c:pt idx="26">
                        <c:v>T1-2013</c:v>
                      </c:pt>
                      <c:pt idx="27">
                        <c:v>T2-2013</c:v>
                      </c:pt>
                      <c:pt idx="28">
                        <c:v>T3-2013</c:v>
                      </c:pt>
                      <c:pt idx="29">
                        <c:v>T4-2013</c:v>
                      </c:pt>
                      <c:pt idx="30">
                        <c:v>T1-2014</c:v>
                      </c:pt>
                      <c:pt idx="31">
                        <c:v>T2-2014</c:v>
                      </c:pt>
                      <c:pt idx="32">
                        <c:v>T3-2014</c:v>
                      </c:pt>
                      <c:pt idx="33">
                        <c:v>T4-2014</c:v>
                      </c:pt>
                      <c:pt idx="34">
                        <c:v>T1-2015</c:v>
                      </c:pt>
                      <c:pt idx="35">
                        <c:v>T2-2015</c:v>
                      </c:pt>
                      <c:pt idx="36">
                        <c:v>T3-2015</c:v>
                      </c:pt>
                      <c:pt idx="37">
                        <c:v>T4-2015</c:v>
                      </c:pt>
                      <c:pt idx="38">
                        <c:v>T1-2016</c:v>
                      </c:pt>
                      <c:pt idx="39">
                        <c:v>T2-2016</c:v>
                      </c:pt>
                      <c:pt idx="40">
                        <c:v>T3-2016</c:v>
                      </c:pt>
                      <c:pt idx="41">
                        <c:v>T4-2016</c:v>
                      </c:pt>
                      <c:pt idx="42">
                        <c:v>T1-2017</c:v>
                      </c:pt>
                      <c:pt idx="43">
                        <c:v>T2-2017</c:v>
                      </c:pt>
                      <c:pt idx="44">
                        <c:v>T3-2017</c:v>
                      </c:pt>
                      <c:pt idx="45">
                        <c:v>T4-2017</c:v>
                      </c:pt>
                      <c:pt idx="46">
                        <c:v>T1-2018</c:v>
                      </c:pt>
                      <c:pt idx="47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IFLP2010Index!$AS$11:$CN$11</c15:sqref>
                        </c15:formulaRef>
                      </c:ext>
                    </c:extLst>
                    <c:numCache>
                      <c:formatCode>#\'#,#00_ ;\-#\'#,#00\ </c:formatCode>
                      <c:ptCount val="48"/>
                      <c:pt idx="0">
                        <c:v>100</c:v>
                      </c:pt>
                      <c:pt idx="1">
                        <c:v>106.17171187336588</c:v>
                      </c:pt>
                      <c:pt idx="2">
                        <c:v>104.99423819640357</c:v>
                      </c:pt>
                      <c:pt idx="3">
                        <c:v>102.5665847795224</c:v>
                      </c:pt>
                      <c:pt idx="4">
                        <c:v>100.87429547014899</c:v>
                      </c:pt>
                      <c:pt idx="5">
                        <c:v>100.05306124928863</c:v>
                      </c:pt>
                      <c:pt idx="6">
                        <c:v>103.41475467273158</c:v>
                      </c:pt>
                      <c:pt idx="7">
                        <c:v>99.592522009279634</c:v>
                      </c:pt>
                      <c:pt idx="8">
                        <c:v>97.893751936634331</c:v>
                      </c:pt>
                      <c:pt idx="9">
                        <c:v>92.879666402710583</c:v>
                      </c:pt>
                      <c:pt idx="10">
                        <c:v>91.39719180426475</c:v>
                      </c:pt>
                      <c:pt idx="11">
                        <c:v>90.099621482920142</c:v>
                      </c:pt>
                      <c:pt idx="12">
                        <c:v>87.25719921663773</c:v>
                      </c:pt>
                      <c:pt idx="13">
                        <c:v>86.831899126919666</c:v>
                      </c:pt>
                      <c:pt idx="14">
                        <c:v>85.812596578562037</c:v>
                      </c:pt>
                      <c:pt idx="15">
                        <c:v>86.142102886167422</c:v>
                      </c:pt>
                      <c:pt idx="16">
                        <c:v>85.495241702091462</c:v>
                      </c:pt>
                      <c:pt idx="17">
                        <c:v>84.996627977860086</c:v>
                      </c:pt>
                      <c:pt idx="18">
                        <c:v>84.73375201764388</c:v>
                      </c:pt>
                      <c:pt idx="19">
                        <c:v>82.992249412174516</c:v>
                      </c:pt>
                      <c:pt idx="20">
                        <c:v>82.057601834056001</c:v>
                      </c:pt>
                      <c:pt idx="21">
                        <c:v>81.797966255475743</c:v>
                      </c:pt>
                      <c:pt idx="22">
                        <c:v>76.487385801862814</c:v>
                      </c:pt>
                      <c:pt idx="23">
                        <c:v>75.765185744751079</c:v>
                      </c:pt>
                      <c:pt idx="24">
                        <c:v>74.534853342352392</c:v>
                      </c:pt>
                      <c:pt idx="25">
                        <c:v>73.156070956256855</c:v>
                      </c:pt>
                      <c:pt idx="26">
                        <c:v>70.063936780154279</c:v>
                      </c:pt>
                      <c:pt idx="27">
                        <c:v>69.775137766850492</c:v>
                      </c:pt>
                      <c:pt idx="28">
                        <c:v>69.126656391956558</c:v>
                      </c:pt>
                      <c:pt idx="29">
                        <c:v>66.960461268325872</c:v>
                      </c:pt>
                      <c:pt idx="30">
                        <c:v>66.166567767518814</c:v>
                      </c:pt>
                      <c:pt idx="31">
                        <c:v>64.638120254612986</c:v>
                      </c:pt>
                      <c:pt idx="32">
                        <c:v>63.75025568636346</c:v>
                      </c:pt>
                      <c:pt idx="33">
                        <c:v>63.686460672905753</c:v>
                      </c:pt>
                      <c:pt idx="34">
                        <c:v>63.623880802561523</c:v>
                      </c:pt>
                      <c:pt idx="35">
                        <c:v>63.651221522614826</c:v>
                      </c:pt>
                      <c:pt idx="36">
                        <c:v>63.693346483882138</c:v>
                      </c:pt>
                      <c:pt idx="37">
                        <c:v>64.380712438407429</c:v>
                      </c:pt>
                      <c:pt idx="38">
                        <c:v>64.523491754241348</c:v>
                      </c:pt>
                      <c:pt idx="39">
                        <c:v>64.611387106116425</c:v>
                      </c:pt>
                      <c:pt idx="40">
                        <c:v>64.63508239682929</c:v>
                      </c:pt>
                      <c:pt idx="41">
                        <c:v>64.77441880717501</c:v>
                      </c:pt>
                      <c:pt idx="42">
                        <c:v>65.464620095631759</c:v>
                      </c:pt>
                      <c:pt idx="43">
                        <c:v>65.354244596157315</c:v>
                      </c:pt>
                      <c:pt idx="44">
                        <c:v>66.008194115061897</c:v>
                      </c:pt>
                      <c:pt idx="45">
                        <c:v>66.691509592542246</c:v>
                      </c:pt>
                      <c:pt idx="46">
                        <c:v>66.735457268479792</c:v>
                      </c:pt>
                      <c:pt idx="47">
                        <c:v>67.162782596720334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E217-40C7-A4AE-787AFC6A3E5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IFLP2010Index!$AR$16</c15:sqref>
                        </c15:formulaRef>
                      </c:ext>
                    </c:extLst>
                    <c:strCache>
                      <c:ptCount val="1"/>
                      <c:pt idx="0">
                        <c:v>Rbc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IFLP2010Index!$AS$9:$CN$9</c15:sqref>
                        </c15:formulaRef>
                      </c:ext>
                    </c:extLst>
                    <c:strCache>
                      <c:ptCount val="48"/>
                      <c:pt idx="0">
                        <c:v>T3-2006</c:v>
                      </c:pt>
                      <c:pt idx="1">
                        <c:v>T4-2006</c:v>
                      </c:pt>
                      <c:pt idx="2">
                        <c:v>T1-2007</c:v>
                      </c:pt>
                      <c:pt idx="3">
                        <c:v>T2-2007</c:v>
                      </c:pt>
                      <c:pt idx="4">
                        <c:v>T3-2007</c:v>
                      </c:pt>
                      <c:pt idx="5">
                        <c:v>T4-2007</c:v>
                      </c:pt>
                      <c:pt idx="6">
                        <c:v>T1-2008</c:v>
                      </c:pt>
                      <c:pt idx="7">
                        <c:v>T2-2008</c:v>
                      </c:pt>
                      <c:pt idx="8">
                        <c:v>T3-2008</c:v>
                      </c:pt>
                      <c:pt idx="9">
                        <c:v>T4-2008</c:v>
                      </c:pt>
                      <c:pt idx="10">
                        <c:v>T1-2009</c:v>
                      </c:pt>
                      <c:pt idx="11">
                        <c:v>T2-2009</c:v>
                      </c:pt>
                      <c:pt idx="12">
                        <c:v>T3-2009</c:v>
                      </c:pt>
                      <c:pt idx="13">
                        <c:v>T4-2009</c:v>
                      </c:pt>
                      <c:pt idx="14">
                        <c:v>T1-2010</c:v>
                      </c:pt>
                      <c:pt idx="15">
                        <c:v>T2-2010</c:v>
                      </c:pt>
                      <c:pt idx="16">
                        <c:v>T3-2010</c:v>
                      </c:pt>
                      <c:pt idx="17">
                        <c:v>T4-2010</c:v>
                      </c:pt>
                      <c:pt idx="18">
                        <c:v>T1-2011</c:v>
                      </c:pt>
                      <c:pt idx="19">
                        <c:v>T2-2011</c:v>
                      </c:pt>
                      <c:pt idx="20">
                        <c:v>T3-2011</c:v>
                      </c:pt>
                      <c:pt idx="21">
                        <c:v>T4-2011</c:v>
                      </c:pt>
                      <c:pt idx="22">
                        <c:v>T1-2012</c:v>
                      </c:pt>
                      <c:pt idx="23">
                        <c:v>T2-2012</c:v>
                      </c:pt>
                      <c:pt idx="24">
                        <c:v>T3-2012</c:v>
                      </c:pt>
                      <c:pt idx="25">
                        <c:v>T4-2012</c:v>
                      </c:pt>
                      <c:pt idx="26">
                        <c:v>T1-2013</c:v>
                      </c:pt>
                      <c:pt idx="27">
                        <c:v>T2-2013</c:v>
                      </c:pt>
                      <c:pt idx="28">
                        <c:v>T3-2013</c:v>
                      </c:pt>
                      <c:pt idx="29">
                        <c:v>T4-2013</c:v>
                      </c:pt>
                      <c:pt idx="30">
                        <c:v>T1-2014</c:v>
                      </c:pt>
                      <c:pt idx="31">
                        <c:v>T2-2014</c:v>
                      </c:pt>
                      <c:pt idx="32">
                        <c:v>T3-2014</c:v>
                      </c:pt>
                      <c:pt idx="33">
                        <c:v>T4-2014</c:v>
                      </c:pt>
                      <c:pt idx="34">
                        <c:v>T1-2015</c:v>
                      </c:pt>
                      <c:pt idx="35">
                        <c:v>T2-2015</c:v>
                      </c:pt>
                      <c:pt idx="36">
                        <c:v>T3-2015</c:v>
                      </c:pt>
                      <c:pt idx="37">
                        <c:v>T4-2015</c:v>
                      </c:pt>
                      <c:pt idx="38">
                        <c:v>T1-2016</c:v>
                      </c:pt>
                      <c:pt idx="39">
                        <c:v>T2-2016</c:v>
                      </c:pt>
                      <c:pt idx="40">
                        <c:v>T3-2016</c:v>
                      </c:pt>
                      <c:pt idx="41">
                        <c:v>T4-2016</c:v>
                      </c:pt>
                      <c:pt idx="42">
                        <c:v>T1-2017</c:v>
                      </c:pt>
                      <c:pt idx="43">
                        <c:v>T2-2017</c:v>
                      </c:pt>
                      <c:pt idx="44">
                        <c:v>T3-2017</c:v>
                      </c:pt>
                      <c:pt idx="45">
                        <c:v>T4-2017</c:v>
                      </c:pt>
                      <c:pt idx="46">
                        <c:v>T1-2018</c:v>
                      </c:pt>
                      <c:pt idx="47">
                        <c:v>T2-2018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IFLP2010Index!$AS$16:$CN$16</c15:sqref>
                        </c15:formulaRef>
                      </c:ext>
                    </c:extLst>
                    <c:numCache>
                      <c:formatCode>#\'#,#00_ ;\-#\'#,#00\ </c:formatCode>
                      <c:ptCount val="48"/>
                      <c:pt idx="0">
                        <c:v>100</c:v>
                      </c:pt>
                      <c:pt idx="1">
                        <c:v>99.458728010825439</c:v>
                      </c:pt>
                      <c:pt idx="2">
                        <c:v>96.887686062246289</c:v>
                      </c:pt>
                      <c:pt idx="3">
                        <c:v>94.857916102841685</c:v>
                      </c:pt>
                      <c:pt idx="4">
                        <c:v>91.655390166892204</c:v>
                      </c:pt>
                      <c:pt idx="5">
                        <c:v>87.821380243572406</c:v>
                      </c:pt>
                      <c:pt idx="6">
                        <c:v>79.612088407758236</c:v>
                      </c:pt>
                      <c:pt idx="7">
                        <c:v>76.815516463689676</c:v>
                      </c:pt>
                      <c:pt idx="8">
                        <c:v>75.732972485340554</c:v>
                      </c:pt>
                      <c:pt idx="9">
                        <c:v>76.36445647271087</c:v>
                      </c:pt>
                      <c:pt idx="10">
                        <c:v>77.988272440234553</c:v>
                      </c:pt>
                      <c:pt idx="11">
                        <c:v>79.566982408660351</c:v>
                      </c:pt>
                      <c:pt idx="12">
                        <c:v>80.378890392422193</c:v>
                      </c:pt>
                      <c:pt idx="13">
                        <c:v>79.972936400541272</c:v>
                      </c:pt>
                      <c:pt idx="14">
                        <c:v>76.49977447000451</c:v>
                      </c:pt>
                      <c:pt idx="15">
                        <c:v>75.732972485340554</c:v>
                      </c:pt>
                      <c:pt idx="16">
                        <c:v>75.958502480829949</c:v>
                      </c:pt>
                      <c:pt idx="17">
                        <c:v>77.221470455570596</c:v>
                      </c:pt>
                      <c:pt idx="18">
                        <c:v>78.168696436626078</c:v>
                      </c:pt>
                      <c:pt idx="19">
                        <c:v>79.702300405953991</c:v>
                      </c:pt>
                      <c:pt idx="20">
                        <c:v>80.469102390617962</c:v>
                      </c:pt>
                      <c:pt idx="21">
                        <c:v>80.649526387009473</c:v>
                      </c:pt>
                      <c:pt idx="22">
                        <c:v>78.709968425800639</c:v>
                      </c:pt>
                      <c:pt idx="23">
                        <c:v>78.935498421290035</c:v>
                      </c:pt>
                      <c:pt idx="24">
                        <c:v>79.837618403247632</c:v>
                      </c:pt>
                      <c:pt idx="25">
                        <c:v>81.28101037437979</c:v>
                      </c:pt>
                      <c:pt idx="26">
                        <c:v>82.724402345511962</c:v>
                      </c:pt>
                      <c:pt idx="27">
                        <c:v>83.626522327469559</c:v>
                      </c:pt>
                      <c:pt idx="28">
                        <c:v>83.446098331078034</c:v>
                      </c:pt>
                      <c:pt idx="29">
                        <c:v>82.138024357239516</c:v>
                      </c:pt>
                      <c:pt idx="30">
                        <c:v>78.394226432115474</c:v>
                      </c:pt>
                      <c:pt idx="31">
                        <c:v>76.49977447000451</c:v>
                      </c:pt>
                      <c:pt idx="32">
                        <c:v>75.191700496165993</c:v>
                      </c:pt>
                      <c:pt idx="33">
                        <c:v>74.560216508795676</c:v>
                      </c:pt>
                      <c:pt idx="34">
                        <c:v>73.883626522327475</c:v>
                      </c:pt>
                      <c:pt idx="35">
                        <c:v>73.97383852052323</c:v>
                      </c:pt>
                      <c:pt idx="36">
                        <c:v>74.154262516914756</c:v>
                      </c:pt>
                      <c:pt idx="37">
                        <c:v>74.244474515110511</c:v>
                      </c:pt>
                      <c:pt idx="38">
                        <c:v>73.477672530446554</c:v>
                      </c:pt>
                      <c:pt idx="39">
                        <c:v>73.342354533152914</c:v>
                      </c:pt>
                      <c:pt idx="40">
                        <c:v>73.071718538565634</c:v>
                      </c:pt>
                      <c:pt idx="41">
                        <c:v>72.710870545782583</c:v>
                      </c:pt>
                      <c:pt idx="42">
                        <c:v>71.357690572846181</c:v>
                      </c:pt>
                      <c:pt idx="43">
                        <c:v>70.951736580965274</c:v>
                      </c:pt>
                      <c:pt idx="44">
                        <c:v>70.68110058637798</c:v>
                      </c:pt>
                      <c:pt idx="45">
                        <c:v>70.545782589084354</c:v>
                      </c:pt>
                      <c:pt idx="46">
                        <c:v>69.914298601714037</c:v>
                      </c:pt>
                      <c:pt idx="47">
                        <c:v>69.914298601714037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E217-40C7-A4AE-787AFC6A3E5E}"/>
                  </c:ext>
                </c:extLst>
              </c15:ser>
            </c15:filteredLineSeries>
          </c:ext>
        </c:extLst>
      </c:lineChart>
      <c:catAx>
        <c:axId val="15876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664976"/>
        <c:crosses val="autoZero"/>
        <c:auto val="1"/>
        <c:lblAlgn val="ctr"/>
        <c:lblOffset val="100"/>
        <c:noMultiLvlLbl val="0"/>
      </c:catAx>
      <c:valAx>
        <c:axId val="158766497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6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60497316871144E-2"/>
          <c:y val="9.099986462923558E-2"/>
          <c:w val="0.59444098404460843"/>
          <c:h val="8.2753562574630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0.71056</cdr:x>
      <cdr:y>0.13767</cdr:y>
    </cdr:from>
    <cdr:to>
      <cdr:x>0.94922</cdr:x>
      <cdr:y>0.19112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8CA19857-1877-4E86-8F3D-D83B00856C06}"/>
            </a:ext>
          </a:extLst>
        </cdr:cNvPr>
        <cdr:cNvSpPr txBox="1"/>
      </cdr:nvSpPr>
      <cdr:spPr>
        <a:xfrm xmlns:a="http://schemas.openxmlformats.org/drawingml/2006/main">
          <a:off x="5050728" y="743672"/>
          <a:ext cx="1696461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dirty="0">
              <a:solidFill>
                <a:schemeClr val="accent3"/>
              </a:solidFill>
            </a:rPr>
            <a:t>Debito società non finanziarie </a:t>
          </a:r>
        </a:p>
      </cdr:txBody>
    </cdr:sp>
  </cdr:relSizeAnchor>
  <cdr:relSizeAnchor xmlns:cdr="http://schemas.openxmlformats.org/drawingml/2006/chartDrawing">
    <cdr:from>
      <cdr:x>0.74615</cdr:x>
      <cdr:y>0.23721</cdr:y>
    </cdr:from>
    <cdr:to>
      <cdr:x>0.93403</cdr:x>
      <cdr:y>0.29067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9835B5C2-F920-4713-B4DE-9A3BCB04AF70}"/>
            </a:ext>
          </a:extLst>
        </cdr:cNvPr>
        <cdr:cNvSpPr txBox="1"/>
      </cdr:nvSpPr>
      <cdr:spPr>
        <a:xfrm xmlns:a="http://schemas.openxmlformats.org/drawingml/2006/main">
          <a:off x="5698701" y="1281423"/>
          <a:ext cx="1434967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dirty="0">
              <a:solidFill>
                <a:schemeClr val="tx1"/>
              </a:solidFill>
            </a:rPr>
            <a:t>Profitti societari dopo le imposte</a:t>
          </a:r>
          <a:endParaRPr lang="it-IT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0.74615</cdr:x>
      <cdr:y>0.47327</cdr:y>
    </cdr:from>
    <cdr:to>
      <cdr:x>0.93403</cdr:x>
      <cdr:y>0.52673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xmlns="" id="{CC42B914-51F0-4B40-8C4C-C796AC6C0D1C}"/>
            </a:ext>
          </a:extLst>
        </cdr:cNvPr>
        <cdr:cNvSpPr txBox="1"/>
      </cdr:nvSpPr>
      <cdr:spPr>
        <a:xfrm xmlns:a="http://schemas.openxmlformats.org/drawingml/2006/main">
          <a:off x="5698701" y="2556617"/>
          <a:ext cx="1434967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dirty="0">
              <a:solidFill>
                <a:schemeClr val="accent3"/>
              </a:solidFill>
            </a:rPr>
            <a:t>Profitti societari ante imposte</a:t>
          </a:r>
          <a:endParaRPr lang="it-IT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0.46701</cdr:x>
      <cdr:y>0.44655</cdr:y>
    </cdr:from>
    <cdr:to>
      <cdr:x>0.5274</cdr:x>
      <cdr:y>0.5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FA25C9AC-3B86-4E43-A6BE-6771BCA6F574}"/>
            </a:ext>
          </a:extLst>
        </cdr:cNvPr>
        <cdr:cNvSpPr txBox="1"/>
      </cdr:nvSpPr>
      <cdr:spPr>
        <a:xfrm xmlns:a="http://schemas.openxmlformats.org/drawingml/2006/main">
          <a:off x="3566834" y="2412238"/>
          <a:ext cx="461211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b="1" dirty="0">
              <a:solidFill>
                <a:schemeClr val="tx1"/>
              </a:solidFill>
            </a:rPr>
            <a:t>PIL</a:t>
          </a:r>
          <a:endParaRPr lang="it-IT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0.09029</cdr:x>
      <cdr:y>0.77807</cdr:y>
    </cdr:from>
    <cdr:to>
      <cdr:x>0.27817</cdr:x>
      <cdr:y>0.83152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:a16="http://schemas.microsoft.com/office/drawing/2014/main" xmlns="" id="{FBB9EA10-AC53-4A2D-84AB-2E1B2AE59969}"/>
            </a:ext>
          </a:extLst>
        </cdr:cNvPr>
        <cdr:cNvSpPr txBox="1"/>
      </cdr:nvSpPr>
      <cdr:spPr>
        <a:xfrm xmlns:a="http://schemas.openxmlformats.org/drawingml/2006/main">
          <a:off x="689554" y="4203109"/>
          <a:ext cx="1434967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dirty="0">
              <a:solidFill>
                <a:schemeClr val="accent3"/>
              </a:solidFill>
            </a:rPr>
            <a:t>Profitti societari ante imposte</a:t>
          </a:r>
          <a:endParaRPr lang="it-IT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0.41873</cdr:x>
      <cdr:y>0.5</cdr:y>
    </cdr:from>
    <cdr:to>
      <cdr:x>0.60662</cdr:x>
      <cdr:y>0.55345</cdr:y>
    </cdr:to>
    <cdr:sp macro="" textlink="">
      <cdr:nvSpPr>
        <cdr:cNvPr id="8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FA25C9AC-3B86-4E43-A6BE-6771BCA6F574}"/>
            </a:ext>
          </a:extLst>
        </cdr:cNvPr>
        <cdr:cNvSpPr txBox="1"/>
      </cdr:nvSpPr>
      <cdr:spPr>
        <a:xfrm xmlns:a="http://schemas.openxmlformats.org/drawingml/2006/main">
          <a:off x="3198080" y="2700996"/>
          <a:ext cx="1434967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>
              <a:solidFill>
                <a:schemeClr val="tx1"/>
              </a:solidFill>
            </a:rPr>
            <a:t>Salari e stipendi</a:t>
          </a:r>
          <a:endParaRPr lang="it-IT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0.0868</cdr:x>
      <cdr:y>0</cdr:y>
    </cdr:from>
    <cdr:to>
      <cdr:x>1</cdr:x>
      <cdr:y>0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xmlns="" id="{36C62AB7-1DE8-4027-AB4F-5ECE484BCB6E}"/>
            </a:ext>
          </a:extLst>
        </cdr:cNvPr>
        <cdr:cNvCxnSpPr/>
      </cdr:nvCxnSpPr>
      <cdr:spPr>
        <a:xfrm xmlns:a="http://schemas.openxmlformats.org/drawingml/2006/main">
          <a:off x="675249" y="-1322364"/>
          <a:ext cx="710418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0.83439</cdr:x>
      <cdr:y>0.52858</cdr:y>
    </cdr:from>
    <cdr:to>
      <cdr:x>0.89846</cdr:x>
      <cdr:y>0.61166</cdr:y>
    </cdr:to>
    <cdr:sp macro="" textlink="">
      <cdr:nvSpPr>
        <cdr:cNvPr id="7" name="CasellaDiTesto 10">
          <a:extLst xmlns:a="http://schemas.openxmlformats.org/drawingml/2006/main">
            <a:ext uri="{FF2B5EF4-FFF2-40B4-BE49-F238E27FC236}">
              <a16:creationId xmlns:a16="http://schemas.microsoft.com/office/drawing/2014/main" xmlns="" id="{78442F82-A650-4CB4-826E-32595913DDAB}"/>
            </a:ext>
          </a:extLst>
        </cdr:cNvPr>
        <cdr:cNvSpPr txBox="1"/>
      </cdr:nvSpPr>
      <cdr:spPr>
        <a:xfrm xmlns:a="http://schemas.openxmlformats.org/drawingml/2006/main">
          <a:off x="6491056" y="2349743"/>
          <a:ext cx="49846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b="1" dirty="0">
              <a:solidFill>
                <a:srgbClr val="FF0000"/>
              </a:solidFill>
            </a:rPr>
            <a:t>PIL</a:t>
          </a:r>
          <a:endParaRPr lang="it-IT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0.77182</cdr:x>
      <cdr:y>0.16442</cdr:y>
    </cdr:from>
    <cdr:to>
      <cdr:x>0.8823</cdr:x>
      <cdr:y>0.2112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0177DF8B-C6F4-40AD-AC42-56D3A6293CDA}"/>
            </a:ext>
          </a:extLst>
        </cdr:cNvPr>
        <cdr:cNvSpPr txBox="1"/>
      </cdr:nvSpPr>
      <cdr:spPr>
        <a:xfrm xmlns:a="http://schemas.openxmlformats.org/drawingml/2006/main">
          <a:off x="6329354" y="973686"/>
          <a:ext cx="90601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/>
            <a:t>Spagna 141</a:t>
          </a:r>
        </a:p>
      </cdr:txBody>
    </cdr:sp>
  </cdr:relSizeAnchor>
  <cdr:relSizeAnchor xmlns:cdr="http://schemas.openxmlformats.org/drawingml/2006/chartDrawing">
    <cdr:from>
      <cdr:x>0.65011</cdr:x>
      <cdr:y>0.26226</cdr:y>
    </cdr:from>
    <cdr:to>
      <cdr:x>0.78053</cdr:x>
      <cdr:y>0.30903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41ACF423-3AF4-4EF5-B432-19D6D450C2A8}"/>
            </a:ext>
          </a:extLst>
        </cdr:cNvPr>
        <cdr:cNvSpPr txBox="1"/>
      </cdr:nvSpPr>
      <cdr:spPr>
        <a:xfrm xmlns:a="http://schemas.openxmlformats.org/drawingml/2006/main">
          <a:off x="5331276" y="1553030"/>
          <a:ext cx="106952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/>
            <a:t>Germania 132</a:t>
          </a:r>
        </a:p>
      </cdr:txBody>
    </cdr:sp>
  </cdr:relSizeAnchor>
  <cdr:relSizeAnchor xmlns:cdr="http://schemas.openxmlformats.org/drawingml/2006/chartDrawing">
    <cdr:from>
      <cdr:x>0.83241</cdr:x>
      <cdr:y>0.27206</cdr:y>
    </cdr:from>
    <cdr:to>
      <cdr:x>0.92393</cdr:x>
      <cdr:y>0.31883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xmlns="" id="{01F06F97-7FCA-4077-8419-5D8ED173428D}"/>
            </a:ext>
          </a:extLst>
        </cdr:cNvPr>
        <cdr:cNvSpPr txBox="1"/>
      </cdr:nvSpPr>
      <cdr:spPr>
        <a:xfrm xmlns:a="http://schemas.openxmlformats.org/drawingml/2006/main">
          <a:off x="6826247" y="1611085"/>
          <a:ext cx="750526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/>
            <a:t>OCSE132</a:t>
          </a:r>
        </a:p>
      </cdr:txBody>
    </cdr:sp>
  </cdr:relSizeAnchor>
  <cdr:relSizeAnchor xmlns:cdr="http://schemas.openxmlformats.org/drawingml/2006/chartDrawing">
    <cdr:from>
      <cdr:x>0.78636</cdr:x>
      <cdr:y>0.34191</cdr:y>
    </cdr:from>
    <cdr:to>
      <cdr:x>0.94336</cdr:x>
      <cdr:y>0.38869</cdr:y>
    </cdr:to>
    <cdr:sp macro="" textlink="">
      <cdr:nvSpPr>
        <cdr:cNvPr id="5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CA166BAA-6839-4495-ABA0-3AFD9276519B}"/>
            </a:ext>
          </a:extLst>
        </cdr:cNvPr>
        <cdr:cNvSpPr txBox="1"/>
      </cdr:nvSpPr>
      <cdr:spPr>
        <a:xfrm xmlns:a="http://schemas.openxmlformats.org/drawingml/2006/main">
          <a:off x="6448561" y="2024743"/>
          <a:ext cx="128755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/>
            <a:t>Giappone 128</a:t>
          </a:r>
        </a:p>
      </cdr:txBody>
    </cdr:sp>
  </cdr:relSizeAnchor>
  <cdr:relSizeAnchor xmlns:cdr="http://schemas.openxmlformats.org/drawingml/2006/chartDrawing">
    <cdr:from>
      <cdr:x>0.7837</cdr:x>
      <cdr:y>0.39757</cdr:y>
    </cdr:from>
    <cdr:to>
      <cdr:x>0.94071</cdr:x>
      <cdr:y>0.44434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332B7EBB-0CD4-4D25-8B10-BDD08659DECD}"/>
            </a:ext>
          </a:extLst>
        </cdr:cNvPr>
        <cdr:cNvSpPr txBox="1"/>
      </cdr:nvSpPr>
      <cdr:spPr>
        <a:xfrm xmlns:a="http://schemas.openxmlformats.org/drawingml/2006/main">
          <a:off x="6426790" y="2354329"/>
          <a:ext cx="128755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>
              <a:solidFill>
                <a:srgbClr val="00B0F0"/>
              </a:solidFill>
            </a:rPr>
            <a:t>Italia 125</a:t>
          </a:r>
        </a:p>
      </cdr:txBody>
    </cdr:sp>
  </cdr:relSizeAnchor>
  <cdr:relSizeAnchor xmlns:cdr="http://schemas.openxmlformats.org/drawingml/2006/chartDrawing">
    <cdr:from>
      <cdr:x>0.78016</cdr:x>
      <cdr:y>0.52451</cdr:y>
    </cdr:from>
    <cdr:to>
      <cdr:x>0.93717</cdr:x>
      <cdr:y>0.57129</cdr:y>
    </cdr:to>
    <cdr:sp macro="" textlink="">
      <cdr:nvSpPr>
        <cdr:cNvPr id="7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F2843FC1-632F-4F6E-A30B-3D97823546BB}"/>
            </a:ext>
          </a:extLst>
        </cdr:cNvPr>
        <cdr:cNvSpPr txBox="1"/>
      </cdr:nvSpPr>
      <cdr:spPr>
        <a:xfrm xmlns:a="http://schemas.openxmlformats.org/drawingml/2006/main">
          <a:off x="6397761" y="3106058"/>
          <a:ext cx="128755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/>
            <a:t>Regno Unito 115</a:t>
          </a:r>
        </a:p>
      </cdr:txBody>
    </cdr:sp>
  </cdr:relSizeAnchor>
  <cdr:relSizeAnchor xmlns:cdr="http://schemas.openxmlformats.org/drawingml/2006/chartDrawing">
    <cdr:from>
      <cdr:x>0.76637</cdr:x>
      <cdr:y>0.61723</cdr:y>
    </cdr:from>
    <cdr:to>
      <cdr:x>0.92338</cdr:x>
      <cdr:y>0.66401</cdr:y>
    </cdr:to>
    <cdr:sp macro="" textlink="">
      <cdr:nvSpPr>
        <cdr:cNvPr id="8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7C33204C-490A-4FF1-B309-756A92506FB1}"/>
            </a:ext>
          </a:extLst>
        </cdr:cNvPr>
        <cdr:cNvSpPr txBox="1"/>
      </cdr:nvSpPr>
      <cdr:spPr>
        <a:xfrm xmlns:a="http://schemas.openxmlformats.org/drawingml/2006/main">
          <a:off x="6284688" y="3655146"/>
          <a:ext cx="128755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/>
            <a:t>Francia 108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5B6FF3-E1FA-412C-A0A1-40671FCC5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AA3156D-6ADF-4D13-A1F3-8E83DACC6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648B91-E84A-48C3-91AA-8271F94E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1C6E66D-0451-4DF6-9250-554F72BA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BB90C97-0E62-4C11-85ED-09308CA2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9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BF1A14-FC8F-4E43-A1AB-5E87525D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959DE36-BC59-43C8-97ED-55B5CC855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817D6A7-44AA-4E70-9CF9-9921D16F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3CAE551-FFB9-4E55-8F98-442F3C15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D06FC62-6FC0-4B44-8DB9-683D410E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6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9A7599A1-2B3C-4357-BE2F-D69AB065F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2594619-7CD4-4777-8876-F9640B061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F2EA073-3D63-4D93-BA04-950932C4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C34C87D-968F-43A7-AB9E-60606DAC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5649BB1-D505-4FDB-BD28-49877CF5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0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365977-6CA0-4E31-917A-DFF9F879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73EB4AD-A5C8-4398-B0E8-B4A205F93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E45F45E-FAF0-4BCA-AE08-6FB9F63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0031A33-54D3-4DF5-989A-F3D8D657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BF9C01C-3BFA-4B3B-BCE7-9AAF32FE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96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DD926A-4008-4BA6-B475-D7C6303E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7E7012B-1BCF-4D67-B088-BB3269BCF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468C93A-9A77-4478-B14E-20ED29F8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C36DCCE-9D7A-42A9-B89D-20353C91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8A90992-F908-494D-B9CA-09D60871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69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FB8A5A-3C04-4CAD-99B6-6307615C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4B8814-0F92-4362-8F60-C1C854D21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337D639-41A6-48D3-BA2B-73E7833C4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EF4ADBD-3875-4831-AD77-B7A51415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3D63F46-8B4C-4D9E-9CDE-E7470BFB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E64A654-2D7E-4014-B146-0DD65499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49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2AD3C7-9D30-4B1E-AC39-9070AA37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6D730DC-875A-4607-B20A-DE5BEADE3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8EDA76C-B958-4756-B8FF-CB93F7218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2C75B00-81B8-4917-A7F0-AB56619D1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DCC3F36-8444-4A64-AC4A-EB824D2B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7A081C1-2AA0-4F77-B367-CCBAC2F2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AEE98B8-C2EE-4063-B13E-13D02E0A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269A026A-270C-4426-A766-5FB6DC4E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00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F773A2-6BCE-4F88-B302-F73A1CD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3C8DB64-F835-44A6-A543-1D61AA7E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AA99D16-EF67-465A-AB61-9CD96619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DA5FF1D-E619-45E6-B901-7866B2C5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3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6E13FB5-CE19-4589-9161-FE5E34B1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011F36E-FCC1-4AB7-BB8D-86697E98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94902EE-F335-4AD2-AD95-C37CE4C5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66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43CF49-2A21-4631-B3F9-00B6E862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45F4C08-85E3-40C4-B412-165AC66C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27A410F-352E-4057-A24F-E69A44D7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625A013-1577-4A1F-B676-11A2CE5C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7B0CFE5-F97E-4E32-A55D-928537E5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E29AD3F-0F5D-4C11-B028-90F6A67F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9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897518-17D1-4DC4-802E-43BE78C2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1268E49-506D-4271-AB7E-CB3AD5345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2C3C548-CBE3-4C5A-A8D0-193E85855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0F16F6-5CB8-47B7-8276-39AC234D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0EB564F-51C3-4ED2-9BF2-7A22E2E6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DF9BC31-8785-4368-9936-A0F02BA8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C9665D2-BE75-4856-8178-4AB9F873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48648CC-B2ED-4115-B693-4AF6AC49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BAFBE8F-EF03-45DE-A827-ADFE14615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2705-4E76-49E7-9EAC-533910B12F9F}" type="datetimeFigureOut">
              <a:rPr lang="it-IT" smtClean="0"/>
              <a:t>20/01/2019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F28D29C-5C48-4747-9FF0-B7E0A2CCF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B4BDE29-A913-4999-BFED-87670F6BF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8568-7411-4508-9992-EA1DC12F5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4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7B4830A-C4FF-4CFB-BC21-5F6763F7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76" y="0"/>
            <a:ext cx="4591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E04EDF7-CB7C-4B2A-8941-C454469129C1}"/>
              </a:ext>
            </a:extLst>
          </p:cNvPr>
          <p:cNvSpPr/>
          <p:nvPr/>
        </p:nvSpPr>
        <p:spPr>
          <a:xfrm>
            <a:off x="1716509" y="189728"/>
            <a:ext cx="875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2400" b="1" dirty="0">
                <a:solidFill>
                  <a:srgbClr val="FF0000"/>
                </a:solidFill>
              </a:rPr>
              <a:t>b) Debito e deficit inesorabilmente crescenti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6C8963F9-9A9D-4613-8AE9-5C205FDDF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007306"/>
              </p:ext>
            </p:extLst>
          </p:nvPr>
        </p:nvGraphicFramePr>
        <p:xfrm>
          <a:off x="2489982" y="1219200"/>
          <a:ext cx="8207417" cy="501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8B080EA-D7A7-43D4-9AAA-AB2930D355D2}"/>
              </a:ext>
            </a:extLst>
          </p:cNvPr>
          <p:cNvSpPr/>
          <p:nvPr/>
        </p:nvSpPr>
        <p:spPr>
          <a:xfrm>
            <a:off x="2106862" y="2022448"/>
            <a:ext cx="524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91385" algn="just">
              <a:spcAft>
                <a:spcPts val="0"/>
              </a:spcAft>
            </a:pPr>
            <a:r>
              <a:rPr lang="it-IT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Debito </a:t>
            </a:r>
            <a:endParaRPr lang="it-IT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A46194B9-7439-459B-B46F-C090FB7167CA}"/>
              </a:ext>
            </a:extLst>
          </p:cNvPr>
          <p:cNvCxnSpPr/>
          <p:nvPr/>
        </p:nvCxnSpPr>
        <p:spPr>
          <a:xfrm flipV="1">
            <a:off x="2807369" y="1524000"/>
            <a:ext cx="0" cy="316029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324ABA7-28FC-45F9-ADA1-7BA0746658C1}"/>
              </a:ext>
            </a:extLst>
          </p:cNvPr>
          <p:cNvSpPr/>
          <p:nvPr/>
        </p:nvSpPr>
        <p:spPr>
          <a:xfrm>
            <a:off x="10697409" y="2014426"/>
            <a:ext cx="5240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91385" algn="just">
              <a:spcAft>
                <a:spcPts val="0"/>
              </a:spcAft>
            </a:pPr>
            <a:r>
              <a:rPr lang="it-IT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Deficit</a:t>
            </a:r>
            <a:endParaRPr lang="it-IT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21CE85BA-31C4-47E5-9D00-13A3D12D44AC}"/>
              </a:ext>
            </a:extLst>
          </p:cNvPr>
          <p:cNvCxnSpPr>
            <a:cxnSpLocks/>
          </p:cNvCxnSpPr>
          <p:nvPr/>
        </p:nvCxnSpPr>
        <p:spPr>
          <a:xfrm>
            <a:off x="10435393" y="1652338"/>
            <a:ext cx="40106" cy="27913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84757AC6-FF0F-493B-834C-1769E89A2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746835"/>
              </p:ext>
            </p:extLst>
          </p:nvPr>
        </p:nvGraphicFramePr>
        <p:xfrm>
          <a:off x="3717567" y="954891"/>
          <a:ext cx="7620000" cy="549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9F81CF1-7A55-4714-8819-A19A959256EE}"/>
              </a:ext>
            </a:extLst>
          </p:cNvPr>
          <p:cNvSpPr/>
          <p:nvPr/>
        </p:nvSpPr>
        <p:spPr>
          <a:xfrm>
            <a:off x="262020" y="2551837"/>
            <a:ext cx="5240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91385" algn="just">
              <a:spcAft>
                <a:spcPts val="0"/>
              </a:spcAft>
            </a:pPr>
            <a:r>
              <a:rPr lang="it-IT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Variazione cumulata del Pil reale rispetto al primo trimestre di ripresa. </a:t>
            </a:r>
          </a:p>
          <a:p>
            <a:pPr marR="2191385" algn="just">
              <a:spcAft>
                <a:spcPts val="0"/>
              </a:spcAft>
            </a:pPr>
            <a:r>
              <a:rPr lang="it-IT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Sull’asse orizzontale i trimestri di longevità di ogni fase di espansione del Pil.</a:t>
            </a:r>
            <a:endParaRPr lang="it-IT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DC67C287-EB5E-4F2E-9037-BDF7CA524560}"/>
              </a:ext>
            </a:extLst>
          </p:cNvPr>
          <p:cNvSpPr/>
          <p:nvPr/>
        </p:nvSpPr>
        <p:spPr>
          <a:xfrm>
            <a:off x="2626679" y="151211"/>
            <a:ext cx="1078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2400" b="1" dirty="0">
                <a:solidFill>
                  <a:srgbClr val="FF0000"/>
                </a:solidFill>
              </a:rPr>
              <a:t>c) Un’espansione lunga ma debole</a:t>
            </a:r>
          </a:p>
        </p:txBody>
      </p:sp>
    </p:spTree>
    <p:extLst>
      <p:ext uri="{BB962C8B-B14F-4D97-AF65-F5344CB8AC3E}">
        <p14:creationId xmlns:p14="http://schemas.microsoft.com/office/powerpoint/2010/main" val="3091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C92ECA3F-0F1D-4276-9321-BE7493D5F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591705"/>
              </p:ext>
            </p:extLst>
          </p:nvPr>
        </p:nvGraphicFramePr>
        <p:xfrm>
          <a:off x="2470484" y="1676400"/>
          <a:ext cx="725103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664C166-303C-497D-A703-C7B5FD54B757}"/>
              </a:ext>
            </a:extLst>
          </p:cNvPr>
          <p:cNvSpPr/>
          <p:nvPr/>
        </p:nvSpPr>
        <p:spPr>
          <a:xfrm>
            <a:off x="3101473" y="252027"/>
            <a:ext cx="764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d) Le crisi di settore - Occupazione  nel settore delle vendite al minuto e occupazione complessiva privata,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FA3D0963-5DC0-42B9-9760-DEEF7B0D34F9}"/>
              </a:ext>
            </a:extLst>
          </p:cNvPr>
          <p:cNvSpPr/>
          <p:nvPr/>
        </p:nvSpPr>
        <p:spPr>
          <a:xfrm>
            <a:off x="7979802" y="2180579"/>
            <a:ext cx="2239019" cy="1653483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3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C1B5607-E9A1-4B06-965B-2A4CBD0A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49" y="861827"/>
            <a:ext cx="6944751" cy="5807599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xmlns="" id="{AA8C9F8F-54B2-40CC-BA67-AAD0907F6B93}"/>
              </a:ext>
            </a:extLst>
          </p:cNvPr>
          <p:cNvSpPr/>
          <p:nvPr/>
        </p:nvSpPr>
        <p:spPr>
          <a:xfrm>
            <a:off x="4332846" y="890456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80EDEEBA-644D-427F-955A-E4A834AF385B}"/>
              </a:ext>
            </a:extLst>
          </p:cNvPr>
          <p:cNvSpPr/>
          <p:nvPr/>
        </p:nvSpPr>
        <p:spPr>
          <a:xfrm>
            <a:off x="4332846" y="2304416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65A07DA5-6433-4D85-8192-99EAACD62257}"/>
              </a:ext>
            </a:extLst>
          </p:cNvPr>
          <p:cNvSpPr/>
          <p:nvPr/>
        </p:nvSpPr>
        <p:spPr>
          <a:xfrm>
            <a:off x="5628078" y="2304416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E5A95EA7-9374-4952-9CE5-88F969D93FCB}"/>
              </a:ext>
            </a:extLst>
          </p:cNvPr>
          <p:cNvSpPr/>
          <p:nvPr/>
        </p:nvSpPr>
        <p:spPr>
          <a:xfrm>
            <a:off x="6892384" y="2293587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8D92C0BA-F6D9-4057-9BC4-741CAEAEC383}"/>
              </a:ext>
            </a:extLst>
          </p:cNvPr>
          <p:cNvSpPr/>
          <p:nvPr/>
        </p:nvSpPr>
        <p:spPr>
          <a:xfrm rot="1725514">
            <a:off x="7529453" y="2892247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5904E0E6-63AE-4C39-B40E-A505D1573F1A}"/>
              </a:ext>
            </a:extLst>
          </p:cNvPr>
          <p:cNvSpPr/>
          <p:nvPr/>
        </p:nvSpPr>
        <p:spPr>
          <a:xfrm rot="19658423">
            <a:off x="3500934" y="2979336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7CDFC56-ABFE-41D9-8A0B-64E18B0D9B97}"/>
              </a:ext>
            </a:extLst>
          </p:cNvPr>
          <p:cNvSpPr/>
          <p:nvPr/>
        </p:nvSpPr>
        <p:spPr>
          <a:xfrm>
            <a:off x="3125747" y="-46892"/>
            <a:ext cx="62017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rgbClr val="FF0000"/>
                </a:solidFill>
              </a:rPr>
              <a:t>e) Provincialismo? Il mondo visto da New York  </a:t>
            </a:r>
            <a:endParaRPr lang="it-IT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3B561F1-8AD1-4B2C-AAE8-CB4512A5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56" y="1758113"/>
            <a:ext cx="3810000" cy="501015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xmlns="" id="{1EFF715C-0BF7-4F92-A07F-73AD715C1CCF}"/>
              </a:ext>
            </a:extLst>
          </p:cNvPr>
          <p:cNvSpPr/>
          <p:nvPr/>
        </p:nvSpPr>
        <p:spPr>
          <a:xfrm rot="16200000">
            <a:off x="1301630" y="3630138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F051A6E0-4C2C-4AA5-A4C7-151AD2A5859D}"/>
              </a:ext>
            </a:extLst>
          </p:cNvPr>
          <p:cNvSpPr/>
          <p:nvPr/>
        </p:nvSpPr>
        <p:spPr>
          <a:xfrm>
            <a:off x="3466708" y="3602838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6CDA3053-03CE-475C-9A2B-F076FBD502F4}"/>
              </a:ext>
            </a:extLst>
          </p:cNvPr>
          <p:cNvSpPr/>
          <p:nvPr/>
        </p:nvSpPr>
        <p:spPr>
          <a:xfrm>
            <a:off x="2123332" y="3602838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765EB1E0-37FB-45A9-AD04-5A7548D39B2B}"/>
              </a:ext>
            </a:extLst>
          </p:cNvPr>
          <p:cNvSpPr/>
          <p:nvPr/>
        </p:nvSpPr>
        <p:spPr>
          <a:xfrm>
            <a:off x="640448" y="2574596"/>
            <a:ext cx="1322363" cy="464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9D40D2B-E594-4D82-880A-D95646DCA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90" y="1949336"/>
            <a:ext cx="4555958" cy="46277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59DEBC97-F73E-4084-8689-3C6E98B893AA}"/>
              </a:ext>
            </a:extLst>
          </p:cNvPr>
          <p:cNvSpPr/>
          <p:nvPr/>
        </p:nvSpPr>
        <p:spPr>
          <a:xfrm>
            <a:off x="701626" y="-64979"/>
            <a:ext cx="10788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3200" b="1" dirty="0">
                <a:solidFill>
                  <a:srgbClr val="FF0000"/>
                </a:solidFill>
              </a:rPr>
              <a:t>Il mondo che cambia pelle – 3 La visione da Pechino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2E3E4B9-AEEA-4ECA-AB47-DC7B4DA35BCC}"/>
              </a:ext>
            </a:extLst>
          </p:cNvPr>
          <p:cNvSpPr txBox="1"/>
          <p:nvPr/>
        </p:nvSpPr>
        <p:spPr>
          <a:xfrm>
            <a:off x="1983583" y="1010412"/>
            <a:ext cx="181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Da così…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FFC269DD-5B67-4249-99C3-3ECD440DEFEB}"/>
              </a:ext>
            </a:extLst>
          </p:cNvPr>
          <p:cNvSpPr txBox="1"/>
          <p:nvPr/>
        </p:nvSpPr>
        <p:spPr>
          <a:xfrm>
            <a:off x="8395486" y="936345"/>
            <a:ext cx="1710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…a così? </a:t>
            </a:r>
          </a:p>
        </p:txBody>
      </p:sp>
    </p:spTree>
    <p:extLst>
      <p:ext uri="{BB962C8B-B14F-4D97-AF65-F5344CB8AC3E}">
        <p14:creationId xmlns:p14="http://schemas.microsoft.com/office/powerpoint/2010/main" val="8290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E2C3FACE-CED1-4821-9A40-F35C75C9C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23" y="1132051"/>
            <a:ext cx="6110516" cy="5308510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xmlns="" id="{178752A7-5979-478A-A541-0BDA1AEDC37A}"/>
              </a:ext>
            </a:extLst>
          </p:cNvPr>
          <p:cNvGrpSpPr/>
          <p:nvPr/>
        </p:nvGrpSpPr>
        <p:grpSpPr>
          <a:xfrm rot="2181396">
            <a:off x="4519081" y="1328374"/>
            <a:ext cx="3219921" cy="2487027"/>
            <a:chOff x="3358832" y="2305203"/>
            <a:chExt cx="6327029" cy="2487027"/>
          </a:xfrm>
        </p:grpSpPr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xmlns="" id="{96D30211-F2FA-4186-B2BB-38840A180BE8}"/>
                </a:ext>
              </a:extLst>
            </p:cNvPr>
            <p:cNvCxnSpPr>
              <a:cxnSpLocks/>
            </p:cNvCxnSpPr>
            <p:nvPr/>
          </p:nvCxnSpPr>
          <p:spPr>
            <a:xfrm rot="20057241" flipH="1">
              <a:off x="4419899" y="2948024"/>
              <a:ext cx="906884" cy="18442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22D6FDFC-0E14-4FDA-A3A1-928CC84093A4}"/>
                </a:ext>
              </a:extLst>
            </p:cNvPr>
            <p:cNvSpPr txBox="1"/>
            <p:nvPr/>
          </p:nvSpPr>
          <p:spPr>
            <a:xfrm>
              <a:off x="3358832" y="2305203"/>
              <a:ext cx="20672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Quattro mesi senza governo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xmlns="" id="{93837250-EFC6-40B2-AF23-99F740A57E1E}"/>
                </a:ext>
              </a:extLst>
            </p:cNvPr>
            <p:cNvSpPr txBox="1"/>
            <p:nvPr/>
          </p:nvSpPr>
          <p:spPr>
            <a:xfrm>
              <a:off x="8511915" y="2568603"/>
              <a:ext cx="1173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832E5C7C-AE42-42E3-80BC-FB19E495AA74}"/>
              </a:ext>
            </a:extLst>
          </p:cNvPr>
          <p:cNvSpPr/>
          <p:nvPr/>
        </p:nvSpPr>
        <p:spPr>
          <a:xfrm>
            <a:off x="6096000" y="2693186"/>
            <a:ext cx="580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xmlns="" id="{908AD860-88A0-4A08-A258-0C3401B278E4}"/>
              </a:ext>
            </a:extLst>
          </p:cNvPr>
          <p:cNvGrpSpPr/>
          <p:nvPr/>
        </p:nvGrpSpPr>
        <p:grpSpPr>
          <a:xfrm rot="18991384">
            <a:off x="2884945" y="2436178"/>
            <a:ext cx="858675" cy="2803299"/>
            <a:chOff x="4325953" y="2433969"/>
            <a:chExt cx="858675" cy="1853908"/>
          </a:xfrm>
        </p:grpSpPr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xmlns="" id="{9EB9B36A-3964-4CDD-8E2C-918A6B01A169}"/>
                </a:ext>
              </a:extLst>
            </p:cNvPr>
            <p:cNvCxnSpPr>
              <a:cxnSpLocks/>
            </p:cNvCxnSpPr>
            <p:nvPr/>
          </p:nvCxnSpPr>
          <p:spPr>
            <a:xfrm rot="20455787" flipH="1">
              <a:off x="4325953" y="2784441"/>
              <a:ext cx="715035" cy="15034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24A141CE-3847-4D1F-A374-12130A4A5E1A}"/>
                </a:ext>
              </a:extLst>
            </p:cNvPr>
            <p:cNvSpPr txBox="1"/>
            <p:nvPr/>
          </p:nvSpPr>
          <p:spPr>
            <a:xfrm>
              <a:off x="4386342" y="2433969"/>
              <a:ext cx="798286" cy="48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>
                  <a:solidFill>
                    <a:srgbClr val="FF0000"/>
                  </a:solidFill>
                </a:rPr>
                <a:t>Gillets</a:t>
              </a:r>
              <a:r>
                <a:rPr lang="it-IT" sz="1400" b="1" dirty="0">
                  <a:solidFill>
                    <a:srgbClr val="FF0000"/>
                  </a:solidFill>
                </a:rPr>
                <a:t> </a:t>
              </a:r>
              <a:r>
                <a:rPr lang="it-IT" sz="1400" b="1" dirty="0" err="1">
                  <a:solidFill>
                    <a:srgbClr val="FF0000"/>
                  </a:solidFill>
                </a:rPr>
                <a:t>jaunes</a:t>
              </a:r>
              <a:r>
                <a:rPr lang="it-IT" sz="1400" b="1" dirty="0">
                  <a:solidFill>
                    <a:srgbClr val="FF0000"/>
                  </a:solidFill>
                </a:rPr>
                <a:t> e altro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xmlns="" id="{339702C4-F8A1-4E33-AC3D-8D7C84A71FF6}"/>
              </a:ext>
            </a:extLst>
          </p:cNvPr>
          <p:cNvGrpSpPr/>
          <p:nvPr/>
        </p:nvGrpSpPr>
        <p:grpSpPr>
          <a:xfrm rot="853436">
            <a:off x="4509559" y="2300918"/>
            <a:ext cx="1498900" cy="2270502"/>
            <a:chOff x="4620714" y="3063719"/>
            <a:chExt cx="1498900" cy="1182472"/>
          </a:xfrm>
        </p:grpSpPr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xmlns="" id="{46E90D01-CA6A-499D-AC62-DA44700CF46A}"/>
                </a:ext>
              </a:extLst>
            </p:cNvPr>
            <p:cNvCxnSpPr>
              <a:cxnSpLocks/>
            </p:cNvCxnSpPr>
            <p:nvPr/>
          </p:nvCxnSpPr>
          <p:spPr>
            <a:xfrm rot="20746564" flipH="1">
              <a:off x="4620714" y="3487425"/>
              <a:ext cx="1139304" cy="7587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xmlns="" id="{CD966337-0CFC-40B8-8FB9-4FBD74B4B5F6}"/>
                </a:ext>
              </a:extLst>
            </p:cNvPr>
            <p:cNvSpPr txBox="1"/>
            <p:nvPr/>
          </p:nvSpPr>
          <p:spPr>
            <a:xfrm>
              <a:off x="5360612" y="3063719"/>
              <a:ext cx="759002" cy="38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Cade il </a:t>
              </a:r>
              <a:r>
                <a:rPr lang="it-IT" sz="1400" b="1" dirty="0" err="1">
                  <a:solidFill>
                    <a:srgbClr val="FF0000"/>
                  </a:solidFill>
                </a:rPr>
                <a:t>gover</a:t>
              </a:r>
              <a:endParaRPr lang="it-IT" sz="1400" b="1" dirty="0">
                <a:solidFill>
                  <a:srgbClr val="FF0000"/>
                </a:solidFill>
              </a:endParaRPr>
            </a:p>
            <a:p>
              <a:r>
                <a:rPr lang="it-IT" sz="1400" b="1" dirty="0" smtClean="0">
                  <a:solidFill>
                    <a:srgbClr val="FF0000"/>
                  </a:solidFill>
                </a:rPr>
                <a:t>no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xmlns="" id="{A4AACBB8-6F33-4831-8080-F482B9EDB1A7}"/>
              </a:ext>
            </a:extLst>
          </p:cNvPr>
          <p:cNvGrpSpPr/>
          <p:nvPr/>
        </p:nvGrpSpPr>
        <p:grpSpPr>
          <a:xfrm rot="2602273">
            <a:off x="5686128" y="3476891"/>
            <a:ext cx="877761" cy="2308765"/>
            <a:chOff x="4325953" y="2079676"/>
            <a:chExt cx="877761" cy="2208201"/>
          </a:xfrm>
        </p:grpSpPr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xmlns="" id="{5F39C82F-CE9F-47A7-819C-A53D16BEF825}"/>
                </a:ext>
              </a:extLst>
            </p:cNvPr>
            <p:cNvCxnSpPr>
              <a:cxnSpLocks/>
            </p:cNvCxnSpPr>
            <p:nvPr/>
          </p:nvCxnSpPr>
          <p:spPr>
            <a:xfrm rot="20455787" flipH="1">
              <a:off x="4325953" y="2784441"/>
              <a:ext cx="715035" cy="15034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xmlns="" id="{E71CA42F-9F1F-490C-8D89-055BACF713CF}"/>
                </a:ext>
              </a:extLst>
            </p:cNvPr>
            <p:cNvSpPr txBox="1"/>
            <p:nvPr/>
          </p:nvSpPr>
          <p:spPr>
            <a:xfrm rot="216871">
              <a:off x="4405428" y="2079676"/>
              <a:ext cx="798286" cy="48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E l’Italia? Mah!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xmlns="" id="{8FEFC74B-A673-463D-9D57-8A1366724E95}"/>
              </a:ext>
            </a:extLst>
          </p:cNvPr>
          <p:cNvGrpSpPr/>
          <p:nvPr/>
        </p:nvGrpSpPr>
        <p:grpSpPr>
          <a:xfrm rot="18164958">
            <a:off x="1842971" y="3826492"/>
            <a:ext cx="1030829" cy="2666677"/>
            <a:chOff x="4325953" y="2404552"/>
            <a:chExt cx="1030829" cy="1883325"/>
          </a:xfrm>
        </p:grpSpPr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xmlns="" id="{E39A1A6B-086E-439E-A9C8-E883472014C3}"/>
                </a:ext>
              </a:extLst>
            </p:cNvPr>
            <p:cNvCxnSpPr>
              <a:cxnSpLocks/>
            </p:cNvCxnSpPr>
            <p:nvPr/>
          </p:nvCxnSpPr>
          <p:spPr>
            <a:xfrm rot="20455787" flipH="1">
              <a:off x="4325953" y="2784441"/>
              <a:ext cx="715035" cy="15034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xmlns="" id="{4A111A89-8117-4E4D-B8EC-AAC9C50C5BEF}"/>
                </a:ext>
              </a:extLst>
            </p:cNvPr>
            <p:cNvSpPr txBox="1"/>
            <p:nvPr/>
          </p:nvSpPr>
          <p:spPr>
            <a:xfrm>
              <a:off x="4368799" y="2404552"/>
              <a:ext cx="987983" cy="369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Elezioni in Andalusia</a:t>
              </a:r>
            </a:p>
          </p:txBody>
        </p:sp>
      </p:grpSp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6C75A4A-E72E-4185-ACED-62717CEC69EC}"/>
              </a:ext>
            </a:extLst>
          </p:cNvPr>
          <p:cNvSpPr/>
          <p:nvPr/>
        </p:nvSpPr>
        <p:spPr>
          <a:xfrm>
            <a:off x="-828958" y="279619"/>
            <a:ext cx="12442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3200" b="1" dirty="0">
                <a:solidFill>
                  <a:srgbClr val="FF0000"/>
                </a:solidFill>
              </a:rPr>
              <a:t>Il mondo cambia pelle – 4 – Europa  a) i cambiamenti politici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xmlns="" id="{707E68AB-1D5A-4B36-B88D-0CECA46D6B48}"/>
              </a:ext>
            </a:extLst>
          </p:cNvPr>
          <p:cNvGrpSpPr/>
          <p:nvPr/>
        </p:nvGrpSpPr>
        <p:grpSpPr>
          <a:xfrm rot="1690885">
            <a:off x="4105174" y="2071610"/>
            <a:ext cx="2492390" cy="2365126"/>
            <a:chOff x="4156723" y="2327703"/>
            <a:chExt cx="2492390" cy="2365126"/>
          </a:xfrm>
        </p:grpSpPr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xmlns="" id="{044579B8-9EB1-4880-93D3-3D6B02390350}"/>
                </a:ext>
              </a:extLst>
            </p:cNvPr>
            <p:cNvCxnSpPr>
              <a:cxnSpLocks/>
            </p:cNvCxnSpPr>
            <p:nvPr/>
          </p:nvCxnSpPr>
          <p:spPr>
            <a:xfrm rot="20057241" flipH="1">
              <a:off x="4211681" y="2848623"/>
              <a:ext cx="906883" cy="18442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xmlns="" id="{DFDB008A-B9D0-4372-96FD-98F5D633B807}"/>
                </a:ext>
              </a:extLst>
            </p:cNvPr>
            <p:cNvSpPr txBox="1"/>
            <p:nvPr/>
          </p:nvSpPr>
          <p:spPr>
            <a:xfrm>
              <a:off x="4156723" y="2327703"/>
              <a:ext cx="1386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Brexit</a:t>
              </a:r>
            </a:p>
            <a:p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xmlns="" id="{AC510103-B953-473D-ABEC-21AAF774DB66}"/>
                </a:ext>
              </a:extLst>
            </p:cNvPr>
            <p:cNvSpPr txBox="1"/>
            <p:nvPr/>
          </p:nvSpPr>
          <p:spPr>
            <a:xfrm>
              <a:off x="5475167" y="3555680"/>
              <a:ext cx="1173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Exit Merkel</a:t>
              </a:r>
            </a:p>
          </p:txBody>
        </p:sp>
      </p:grp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537EB885-F554-4DCE-8BBD-03820F8C0ACD}"/>
              </a:ext>
            </a:extLst>
          </p:cNvPr>
          <p:cNvCxnSpPr>
            <a:cxnSpLocks/>
          </p:cNvCxnSpPr>
          <p:nvPr/>
        </p:nvCxnSpPr>
        <p:spPr>
          <a:xfrm flipH="1">
            <a:off x="4879673" y="3837828"/>
            <a:ext cx="702733" cy="676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54C05F2-D9BD-477B-A925-081E2AB12659}"/>
              </a:ext>
            </a:extLst>
          </p:cNvPr>
          <p:cNvGrpSpPr/>
          <p:nvPr/>
        </p:nvGrpSpPr>
        <p:grpSpPr>
          <a:xfrm>
            <a:off x="3017724" y="396206"/>
            <a:ext cx="7026607" cy="6461793"/>
            <a:chOff x="3017725" y="396207"/>
            <a:chExt cx="6760866" cy="6065586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xmlns="" id="{24B93893-04DC-4F8C-86AF-21F422793EFB}"/>
                </a:ext>
              </a:extLst>
            </p:cNvPr>
            <p:cNvGrpSpPr/>
            <p:nvPr/>
          </p:nvGrpSpPr>
          <p:grpSpPr>
            <a:xfrm>
              <a:off x="3017725" y="396207"/>
              <a:ext cx="6760866" cy="6065586"/>
              <a:chOff x="2728686" y="475891"/>
              <a:chExt cx="6916057" cy="6226946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xmlns="" id="{232D8768-AB51-4D47-ABEB-464C0733C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29000" y="1614664"/>
                <a:ext cx="5515428" cy="5088173"/>
              </a:xfrm>
              <a:prstGeom prst="rect">
                <a:avLst/>
              </a:prstGeom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xmlns="" id="{985209A4-1726-4949-B37C-0AAEBF7BBC5B}"/>
                  </a:ext>
                </a:extLst>
              </p:cNvPr>
              <p:cNvSpPr/>
              <p:nvPr/>
            </p:nvSpPr>
            <p:spPr>
              <a:xfrm>
                <a:off x="2728686" y="5747657"/>
                <a:ext cx="6916057" cy="899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xmlns="" id="{493E0348-8C10-4C3D-BAF3-34B21A9427C4}"/>
                  </a:ext>
                </a:extLst>
              </p:cNvPr>
              <p:cNvSpPr txBox="1"/>
              <p:nvPr/>
            </p:nvSpPr>
            <p:spPr>
              <a:xfrm>
                <a:off x="3628571" y="475891"/>
                <a:ext cx="530497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Figura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Diseguaglianza in calo nel reddito per abitante tra i paesi dell’Unione ma in aumento all’interno dei paesi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Coeffic</a:t>
                </a:r>
                <a:r>
                  <a:rPr kumimoji="0" lang="it-IT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di variazione del GDP per abitante – anno 2000=100</a:t>
                </a:r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="" id="{656D8073-ED3A-481A-9CF1-44CBA9CBD552}"/>
                  </a:ext>
                </a:extLst>
              </p:cNvPr>
              <p:cNvSpPr txBox="1"/>
              <p:nvPr/>
            </p:nvSpPr>
            <p:spPr>
              <a:xfrm>
                <a:off x="5958114" y="2415793"/>
                <a:ext cx="268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 diseguaglianza nel reddito per abitante dentro i Paesi dell’UE</a:t>
                </a: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xmlns="" id="{94537315-9085-449C-B230-FA7DA3F835EB}"/>
                  </a:ext>
                </a:extLst>
              </p:cNvPr>
              <p:cNvSpPr txBox="1"/>
              <p:nvPr/>
            </p:nvSpPr>
            <p:spPr>
              <a:xfrm>
                <a:off x="6186714" y="3755392"/>
                <a:ext cx="268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 diseguaglianza nel reddito per abitante tra i Paesi dell’UE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xmlns="" id="{76E2FEE4-EEEE-483A-BA3B-34047C72382F}"/>
                  </a:ext>
                </a:extLst>
              </p:cNvPr>
              <p:cNvSpPr txBox="1"/>
              <p:nvPr/>
            </p:nvSpPr>
            <p:spPr>
              <a:xfrm>
                <a:off x="3628572" y="475891"/>
                <a:ext cx="530497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Figura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Diseguaglianza in calo nel reddito per abitante tra i paesi dell’Unione ma in aumento all’interno dei paesi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Coeffic</a:t>
                </a:r>
                <a:r>
                  <a:rPr kumimoji="0" lang="it-IT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di variazione del GDP per abitante – anno 2000=100</a:t>
                </a: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FDD466F1-9C49-4201-9F92-9F679B028CE3}"/>
                </a:ext>
              </a:extLst>
            </p:cNvPr>
            <p:cNvSpPr txBox="1"/>
            <p:nvPr/>
          </p:nvSpPr>
          <p:spPr>
            <a:xfrm>
              <a:off x="3824757" y="5643782"/>
              <a:ext cx="5355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Fonte: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Farole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Goga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Ionescu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Herciu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2018 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FF431B0-7FD6-4438-94E5-04F2783E2970}"/>
                </a:ext>
              </a:extLst>
            </p:cNvPr>
            <p:cNvSpPr/>
            <p:nvPr/>
          </p:nvSpPr>
          <p:spPr>
            <a:xfrm>
              <a:off x="3396343" y="1635951"/>
              <a:ext cx="464458" cy="4111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4908CE62-2245-4602-8ECD-079108038ABB}"/>
              </a:ext>
            </a:extLst>
          </p:cNvPr>
          <p:cNvGrpSpPr/>
          <p:nvPr/>
        </p:nvGrpSpPr>
        <p:grpSpPr>
          <a:xfrm>
            <a:off x="3017724" y="396207"/>
            <a:ext cx="7026607" cy="6404414"/>
            <a:chOff x="3017724" y="396207"/>
            <a:chExt cx="6760866" cy="6011725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xmlns="" id="{D2C4765F-2144-4458-A8A6-3DBE1624E98F}"/>
                </a:ext>
              </a:extLst>
            </p:cNvPr>
            <p:cNvGrpSpPr/>
            <p:nvPr/>
          </p:nvGrpSpPr>
          <p:grpSpPr>
            <a:xfrm>
              <a:off x="3017724" y="396207"/>
              <a:ext cx="6760866" cy="6011725"/>
              <a:chOff x="2728686" y="475891"/>
              <a:chExt cx="6916057" cy="6171652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xmlns="" id="{9259679B-A59A-461C-B099-0B4ADEA741BD}"/>
                  </a:ext>
                </a:extLst>
              </p:cNvPr>
              <p:cNvSpPr/>
              <p:nvPr/>
            </p:nvSpPr>
            <p:spPr>
              <a:xfrm>
                <a:off x="2728686" y="5747657"/>
                <a:ext cx="6916057" cy="899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xmlns="" id="{8FC0106E-3CED-4B49-9A25-160F690BB8D4}"/>
                  </a:ext>
                </a:extLst>
              </p:cNvPr>
              <p:cNvSpPr txBox="1"/>
              <p:nvPr/>
            </p:nvSpPr>
            <p:spPr>
              <a:xfrm>
                <a:off x="3628571" y="475891"/>
                <a:ext cx="530497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Figura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Diseguaglianza in calo nel reddito per abitante tra i paesi dell’Unione ma in aumento all’interno dei paesi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Coeffic</a:t>
                </a:r>
                <a:r>
                  <a:rPr kumimoji="0" lang="it-IT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di variazione del GDP per abitante – anno 2000=100</a:t>
                </a: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xmlns="" id="{942B0CCD-437B-4F50-9749-8EA76110EDEF}"/>
                  </a:ext>
                </a:extLst>
              </p:cNvPr>
              <p:cNvSpPr txBox="1"/>
              <p:nvPr/>
            </p:nvSpPr>
            <p:spPr>
              <a:xfrm>
                <a:off x="3628572" y="475891"/>
                <a:ext cx="530497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Figura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Diseguaglianza in calo nel reddito per abitante tra i paesi dell’Unione ma in aumento all’interno dei Paesi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Coeffic</a:t>
                </a:r>
                <a:r>
                  <a:rPr kumimoji="0" lang="it-IT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di variazione del GDP per abitante – anno 2000=100</a:t>
                </a:r>
              </a:p>
            </p:txBody>
          </p: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062C4648-628D-4E50-BD51-0571AA06143D}"/>
                </a:ext>
              </a:extLst>
            </p:cNvPr>
            <p:cNvSpPr txBox="1"/>
            <p:nvPr/>
          </p:nvSpPr>
          <p:spPr>
            <a:xfrm>
              <a:off x="3824757" y="5643782"/>
              <a:ext cx="5355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Fonte: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Farole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Goga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Ionescu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Herciu</a:t>
              </a: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2018 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xmlns="" id="{FE54D13F-28C4-46BF-8D79-4930EF9051D3}"/>
                </a:ext>
              </a:extLst>
            </p:cNvPr>
            <p:cNvSpPr/>
            <p:nvPr/>
          </p:nvSpPr>
          <p:spPr>
            <a:xfrm>
              <a:off x="3396343" y="1635951"/>
              <a:ext cx="464458" cy="4111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3556DC8C-DF1D-4012-9A14-B554C37CC227}"/>
              </a:ext>
            </a:extLst>
          </p:cNvPr>
          <p:cNvSpPr/>
          <p:nvPr/>
        </p:nvSpPr>
        <p:spPr>
          <a:xfrm>
            <a:off x="6096000" y="396206"/>
            <a:ext cx="1048719" cy="33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77913032-FCA2-4299-82DA-C3C682294E69}"/>
              </a:ext>
            </a:extLst>
          </p:cNvPr>
          <p:cNvSpPr/>
          <p:nvPr/>
        </p:nvSpPr>
        <p:spPr>
          <a:xfrm>
            <a:off x="2626679" y="151211"/>
            <a:ext cx="1078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2400" b="1" dirty="0">
                <a:solidFill>
                  <a:srgbClr val="FF0000"/>
                </a:solidFill>
              </a:rPr>
              <a:t>b) La crescita delle diseguaglianze tra individui</a:t>
            </a:r>
          </a:p>
        </p:txBody>
      </p:sp>
    </p:spTree>
    <p:extLst>
      <p:ext uri="{BB962C8B-B14F-4D97-AF65-F5344CB8AC3E}">
        <p14:creationId xmlns:p14="http://schemas.microsoft.com/office/powerpoint/2010/main" val="31955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0BD4E02-B1FE-413B-9CFE-F2EF6E97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720" y="22086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5B632DCB-A2AD-4343-BDED-271C180D895B}"/>
              </a:ext>
            </a:extLst>
          </p:cNvPr>
          <p:cNvGrpSpPr/>
          <p:nvPr/>
        </p:nvGrpSpPr>
        <p:grpSpPr>
          <a:xfrm>
            <a:off x="2439593" y="2208627"/>
            <a:ext cx="7312814" cy="4463083"/>
            <a:chOff x="2740199" y="1386172"/>
            <a:chExt cx="7312814" cy="4463083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xmlns="" id="{3E98D3E1-7FD6-415A-A33C-E65A404B2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199" y="1420778"/>
              <a:ext cx="7312814" cy="442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CDCD0A9D-5C7A-4B76-B5BF-F798905AA026}"/>
                </a:ext>
              </a:extLst>
            </p:cNvPr>
            <p:cNvSpPr txBox="1"/>
            <p:nvPr/>
          </p:nvSpPr>
          <p:spPr>
            <a:xfrm>
              <a:off x="3904343" y="3429000"/>
              <a:ext cx="18287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Metà della popolazione ha meno di quarant’anni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23B22703-6CC7-411E-B725-0B0BA37ABC0F}"/>
                </a:ext>
              </a:extLst>
            </p:cNvPr>
            <p:cNvSpPr txBox="1"/>
            <p:nvPr/>
          </p:nvSpPr>
          <p:spPr>
            <a:xfrm>
              <a:off x="7090231" y="1596296"/>
              <a:ext cx="16110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Metà della popolazione ha più di 42 anni</a:t>
              </a: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3F1AD16E-BF79-485D-8D75-35181E1D339D}"/>
                </a:ext>
              </a:extLst>
            </p:cNvPr>
            <p:cNvSpPr/>
            <p:nvPr/>
          </p:nvSpPr>
          <p:spPr>
            <a:xfrm>
              <a:off x="3730171" y="3265714"/>
              <a:ext cx="2365829" cy="798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xmlns="" id="{8C4457C1-EC78-4A5A-9A46-DED775D57087}"/>
                </a:ext>
              </a:extLst>
            </p:cNvPr>
            <p:cNvSpPr/>
            <p:nvPr/>
          </p:nvSpPr>
          <p:spPr>
            <a:xfrm>
              <a:off x="3730171" y="3265715"/>
              <a:ext cx="2365829" cy="798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B985D858-57B1-4ECE-8B88-628D5803A5E6}"/>
                </a:ext>
              </a:extLst>
            </p:cNvPr>
            <p:cNvSpPr/>
            <p:nvPr/>
          </p:nvSpPr>
          <p:spPr>
            <a:xfrm>
              <a:off x="3730171" y="3265714"/>
              <a:ext cx="2365829" cy="798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A2B9B5F9-5547-4FD3-B8DE-3633C91CE082}"/>
                </a:ext>
              </a:extLst>
            </p:cNvPr>
            <p:cNvSpPr/>
            <p:nvPr/>
          </p:nvSpPr>
          <p:spPr>
            <a:xfrm>
              <a:off x="5977217" y="3244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xmlns="" id="{D8C228DF-E208-4503-B7E2-675EF73BCB2D}"/>
                </a:ext>
              </a:extLst>
            </p:cNvPr>
            <p:cNvSpPr/>
            <p:nvPr/>
          </p:nvSpPr>
          <p:spPr>
            <a:xfrm>
              <a:off x="6712859" y="1386172"/>
              <a:ext cx="2365829" cy="798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B2548038-3BA6-4FB6-B2F4-3247FE910ADC}"/>
                </a:ext>
              </a:extLst>
            </p:cNvPr>
            <p:cNvSpPr/>
            <p:nvPr/>
          </p:nvSpPr>
          <p:spPr>
            <a:xfrm>
              <a:off x="3106057" y="1596296"/>
              <a:ext cx="2191657" cy="40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F4C64753-D7B6-43BF-89E2-E603A0ACD728}"/>
              </a:ext>
            </a:extLst>
          </p:cNvPr>
          <p:cNvSpPr/>
          <p:nvPr/>
        </p:nvSpPr>
        <p:spPr>
          <a:xfrm>
            <a:off x="1839870" y="1342534"/>
            <a:ext cx="1078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2400" b="1" dirty="0">
                <a:solidFill>
                  <a:srgbClr val="FF0000"/>
                </a:solidFill>
              </a:rPr>
              <a:t>c) Metà della popolazione ha più di 40 anni!</a:t>
            </a:r>
          </a:p>
        </p:txBody>
      </p:sp>
    </p:spTree>
    <p:extLst>
      <p:ext uri="{BB962C8B-B14F-4D97-AF65-F5344CB8AC3E}">
        <p14:creationId xmlns:p14="http://schemas.microsoft.com/office/powerpoint/2010/main" val="25576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6E7C5E5-60B2-4346-AF33-6132ABB9B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1979" cy="7074568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E3522633-5F5C-4700-8EDF-5B77EA29A556}"/>
              </a:ext>
            </a:extLst>
          </p:cNvPr>
          <p:cNvCxnSpPr/>
          <p:nvPr/>
        </p:nvCxnSpPr>
        <p:spPr>
          <a:xfrm flipH="1">
            <a:off x="4760686" y="246743"/>
            <a:ext cx="2263558" cy="307702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35E44434-B492-4262-BF3E-47B4CB768909}"/>
              </a:ext>
            </a:extLst>
          </p:cNvPr>
          <p:cNvCxnSpPr/>
          <p:nvPr/>
        </p:nvCxnSpPr>
        <p:spPr>
          <a:xfrm>
            <a:off x="6749143" y="624170"/>
            <a:ext cx="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1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0F550DE-8957-46C4-B506-673BC4E18DDF}"/>
              </a:ext>
            </a:extLst>
          </p:cNvPr>
          <p:cNvSpPr txBox="1"/>
          <p:nvPr/>
        </p:nvSpPr>
        <p:spPr>
          <a:xfrm>
            <a:off x="1233378" y="1006984"/>
            <a:ext cx="91110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AutoNum type="arabicParenR"/>
            </a:pPr>
            <a:r>
              <a:rPr lang="it-IT" sz="2400" b="1" dirty="0">
                <a:solidFill>
                  <a:srgbClr val="0070C0"/>
                </a:solidFill>
              </a:rPr>
              <a:t>L’occupazione è tornata ai livelli precedenti alla crisi ma è crescente la quota degli inattivi, che non sono conteggiati né come occupati né come disoccupati 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arenR"/>
            </a:pPr>
            <a:r>
              <a:rPr lang="it-IT" sz="2400" b="1" dirty="0">
                <a:solidFill>
                  <a:srgbClr val="0070C0"/>
                </a:solidFill>
              </a:rPr>
              <a:t>La sottoutilizzazione della popolazione in età da lavoro è e in aumento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arenR"/>
            </a:pPr>
            <a:r>
              <a:rPr lang="it-IT" sz="2400" b="1" dirty="0">
                <a:solidFill>
                  <a:srgbClr val="0070C0"/>
                </a:solidFill>
              </a:rPr>
              <a:t>Il lavoro part-time, sovente involontario, è sempre più diffuso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arenR"/>
            </a:pPr>
            <a:r>
              <a:rPr lang="it-IT" sz="2400" b="1" dirty="0">
                <a:solidFill>
                  <a:srgbClr val="0070C0"/>
                </a:solidFill>
              </a:rPr>
              <a:t>L’offerta di lavoro prevale nettamente sulla domanda il che, con la bassa inflazione e il basso aumento della produttività, contribuisce a contenere l’aumento dei salari</a:t>
            </a:r>
          </a:p>
          <a:p>
            <a:pPr marL="342900" indent="-342900" algn="just">
              <a:spcBef>
                <a:spcPts val="1200"/>
              </a:spcBef>
              <a:buFontTx/>
              <a:buAutoNum type="arabicParenR"/>
            </a:pPr>
            <a:r>
              <a:rPr lang="it-IT" sz="2400" b="1" dirty="0">
                <a:solidFill>
                  <a:srgbClr val="0070C0"/>
                </a:solidFill>
              </a:rPr>
              <a:t>La produttività del lavoro cresce meno che in passato, in alcuni casi, per oggettivi limiti alla crescita stessa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25C4D5A-7310-4B6A-B436-E86AEA07539D}"/>
              </a:ext>
            </a:extLst>
          </p:cNvPr>
          <p:cNvSpPr txBox="1">
            <a:spLocks/>
          </p:cNvSpPr>
          <p:nvPr/>
        </p:nvSpPr>
        <p:spPr>
          <a:xfrm>
            <a:off x="1987706" y="63795"/>
            <a:ext cx="8216587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mondo cambia pelle – Il Lavoro –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mutamento 2006-17</a:t>
            </a:r>
          </a:p>
        </p:txBody>
      </p:sp>
    </p:spTree>
    <p:extLst>
      <p:ext uri="{BB962C8B-B14F-4D97-AF65-F5344CB8AC3E}">
        <p14:creationId xmlns:p14="http://schemas.microsoft.com/office/powerpoint/2010/main" val="582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B057422F-1E5B-4A27-AEDD-ED28C68C3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88" y="1500200"/>
            <a:ext cx="9473024" cy="532857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B9EA525-60F4-4EEB-A69E-C9DC663D3E8E}"/>
              </a:ext>
            </a:extLst>
          </p:cNvPr>
          <p:cNvSpPr/>
          <p:nvPr/>
        </p:nvSpPr>
        <p:spPr>
          <a:xfrm>
            <a:off x="3428093" y="632366"/>
            <a:ext cx="517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Dalla copertina di The Economist – 7/13 luglio 2018 </a:t>
            </a:r>
          </a:p>
        </p:txBody>
      </p:sp>
      <p:pic>
        <p:nvPicPr>
          <p:cNvPr id="8" name="Immagine 7" descr="Immagine che contiene segnale, esterni, cielo, testo&#10;&#10;Descrizione generata automaticamente">
            <a:extLst>
              <a:ext uri="{FF2B5EF4-FFF2-40B4-BE49-F238E27FC236}">
                <a16:creationId xmlns:a16="http://schemas.microsoft.com/office/drawing/2014/main" xmlns="" id="{AFDBA5ED-9B28-49A3-B049-71E7EE7FA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4" y="1523340"/>
            <a:ext cx="2558946" cy="127947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4D4B9AFE-3EDD-48DA-B7B5-6655205E4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786" y="5152535"/>
            <a:ext cx="1473210" cy="1649995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5FB30599-3120-4170-860D-98FD69B0365E}"/>
              </a:ext>
            </a:extLst>
          </p:cNvPr>
          <p:cNvCxnSpPr>
            <a:cxnSpLocks/>
          </p:cNvCxnSpPr>
          <p:nvPr/>
        </p:nvCxnSpPr>
        <p:spPr>
          <a:xfrm flipV="1">
            <a:off x="7387771" y="2139052"/>
            <a:ext cx="2384879" cy="1508869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xmlns="" id="{9C58200C-DA0F-496E-9256-6491B3D436B3}"/>
              </a:ext>
            </a:extLst>
          </p:cNvPr>
          <p:cNvCxnSpPr>
            <a:cxnSpLocks/>
          </p:cNvCxnSpPr>
          <p:nvPr/>
        </p:nvCxnSpPr>
        <p:spPr>
          <a:xfrm>
            <a:off x="8384345" y="4192172"/>
            <a:ext cx="1635956" cy="123180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941DB31F-A81D-45BA-A30E-01F5FCB7C32C}"/>
              </a:ext>
            </a:extLst>
          </p:cNvPr>
          <p:cNvCxnSpPr>
            <a:cxnSpLocks/>
          </p:cNvCxnSpPr>
          <p:nvPr/>
        </p:nvCxnSpPr>
        <p:spPr>
          <a:xfrm flipH="1">
            <a:off x="4354287" y="3897944"/>
            <a:ext cx="3357905" cy="181609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9C734DDA-EE20-4369-B5DA-F478BCFEE2C3}"/>
              </a:ext>
            </a:extLst>
          </p:cNvPr>
          <p:cNvSpPr/>
          <p:nvPr/>
        </p:nvSpPr>
        <p:spPr>
          <a:xfrm>
            <a:off x="3262994" y="69557"/>
            <a:ext cx="5555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FF0000"/>
                </a:solidFill>
              </a:rPr>
              <a:t>Un mondo pieno di fratture </a:t>
            </a:r>
            <a:endParaRPr lang="it-IT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9" name="Immagine 8" descr="Immagine che contiene edificio, strada, cielo, esterni&#10;&#10;Descrizione generata automaticamente">
            <a:extLst>
              <a:ext uri="{FF2B5EF4-FFF2-40B4-BE49-F238E27FC236}">
                <a16:creationId xmlns:a16="http://schemas.microsoft.com/office/drawing/2014/main" xmlns="" id="{D5EFCBEB-C919-4B79-AFEE-E8382CD08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78" y="5613586"/>
            <a:ext cx="2433632" cy="11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DC19415-686B-46C7-BB08-6B259ED2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78" y="675914"/>
            <a:ext cx="2566834" cy="25668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FBF8AC4-7522-4398-A040-5F377E4E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97" y="675914"/>
            <a:ext cx="2566835" cy="25668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6513FAA-6F1D-4526-A67F-4C199219D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16" y="675914"/>
            <a:ext cx="2566835" cy="2566835"/>
          </a:xfrm>
          <a:prstGeom prst="rect">
            <a:avLst/>
          </a:prstGeom>
        </p:spPr>
      </p:pic>
      <p:sp>
        <p:nvSpPr>
          <p:cNvPr id="16" name="Freccia in su 15">
            <a:extLst>
              <a:ext uri="{FF2B5EF4-FFF2-40B4-BE49-F238E27FC236}">
                <a16:creationId xmlns:a16="http://schemas.microsoft.com/office/drawing/2014/main" xmlns="" id="{688A2874-029A-40C0-90F4-21B6A6EE2185}"/>
              </a:ext>
            </a:extLst>
          </p:cNvPr>
          <p:cNvSpPr/>
          <p:nvPr/>
        </p:nvSpPr>
        <p:spPr>
          <a:xfrm>
            <a:off x="3162730" y="1875908"/>
            <a:ext cx="334296" cy="353961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in su 16">
            <a:extLst>
              <a:ext uri="{FF2B5EF4-FFF2-40B4-BE49-F238E27FC236}">
                <a16:creationId xmlns:a16="http://schemas.microsoft.com/office/drawing/2014/main" xmlns="" id="{41842480-9118-469A-93B0-601EC7578BEB}"/>
              </a:ext>
            </a:extLst>
          </p:cNvPr>
          <p:cNvSpPr/>
          <p:nvPr/>
        </p:nvSpPr>
        <p:spPr>
          <a:xfrm>
            <a:off x="8588784" y="1875908"/>
            <a:ext cx="334296" cy="35396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Uguale a 17">
            <a:extLst>
              <a:ext uri="{FF2B5EF4-FFF2-40B4-BE49-F238E27FC236}">
                <a16:creationId xmlns:a16="http://schemas.microsoft.com/office/drawing/2014/main" xmlns="" id="{A5334C67-490C-49E8-AA43-14EF38514BC0}"/>
              </a:ext>
            </a:extLst>
          </p:cNvPr>
          <p:cNvSpPr/>
          <p:nvPr/>
        </p:nvSpPr>
        <p:spPr>
          <a:xfrm>
            <a:off x="5851492" y="1885487"/>
            <a:ext cx="352800" cy="334800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B7E06B97-EBBA-45A4-A5F1-149628590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14" y="4155874"/>
            <a:ext cx="2566834" cy="256683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1170F247-48B4-462A-B666-1EE80E0A6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45" y="4155873"/>
            <a:ext cx="2566835" cy="256683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D4D26A61-8ED0-407A-B849-2862ECA8D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4155874"/>
            <a:ext cx="2566835" cy="2566835"/>
          </a:xfrm>
          <a:prstGeom prst="rect">
            <a:avLst/>
          </a:prstGeom>
        </p:spPr>
      </p:pic>
      <p:sp>
        <p:nvSpPr>
          <p:cNvPr id="23" name="Freccia in su 22">
            <a:extLst>
              <a:ext uri="{FF2B5EF4-FFF2-40B4-BE49-F238E27FC236}">
                <a16:creationId xmlns:a16="http://schemas.microsoft.com/office/drawing/2014/main" xmlns="" id="{010E48A7-8C9A-4FD3-8BBD-4F609A43043F}"/>
              </a:ext>
            </a:extLst>
          </p:cNvPr>
          <p:cNvSpPr/>
          <p:nvPr/>
        </p:nvSpPr>
        <p:spPr>
          <a:xfrm>
            <a:off x="3162730" y="5355868"/>
            <a:ext cx="334296" cy="35396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Freccia in su 23">
            <a:extLst>
              <a:ext uri="{FF2B5EF4-FFF2-40B4-BE49-F238E27FC236}">
                <a16:creationId xmlns:a16="http://schemas.microsoft.com/office/drawing/2014/main" xmlns="" id="{D26FD3C1-6F5D-4E21-8467-2C015A74C3F1}"/>
              </a:ext>
            </a:extLst>
          </p:cNvPr>
          <p:cNvSpPr/>
          <p:nvPr/>
        </p:nvSpPr>
        <p:spPr>
          <a:xfrm rot="10800000">
            <a:off x="5875713" y="5355867"/>
            <a:ext cx="334296" cy="35396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Freccia in su 24">
            <a:extLst>
              <a:ext uri="{FF2B5EF4-FFF2-40B4-BE49-F238E27FC236}">
                <a16:creationId xmlns:a16="http://schemas.microsoft.com/office/drawing/2014/main" xmlns="" id="{EBB25F75-EDDD-4782-ABDF-D1BF64A6860E}"/>
              </a:ext>
            </a:extLst>
          </p:cNvPr>
          <p:cNvSpPr/>
          <p:nvPr/>
        </p:nvSpPr>
        <p:spPr>
          <a:xfrm rot="10800000">
            <a:off x="8588664" y="5355867"/>
            <a:ext cx="334296" cy="35396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EF6B7D8F-D504-4C2B-A5A2-E116CAC4E0EA}"/>
              </a:ext>
            </a:extLst>
          </p:cNvPr>
          <p:cNvSpPr txBox="1"/>
          <p:nvPr/>
        </p:nvSpPr>
        <p:spPr>
          <a:xfrm rot="16200000">
            <a:off x="8653714" y="5156234"/>
            <a:ext cx="3063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>
                    <a:lumMod val="50000"/>
                  </a:schemeClr>
                </a:solidFill>
              </a:rPr>
              <a:t>Fonte: OECD Employment Outlook</a:t>
            </a:r>
          </a:p>
        </p:txBody>
      </p:sp>
    </p:spTree>
    <p:extLst>
      <p:ext uri="{BB962C8B-B14F-4D97-AF65-F5344CB8AC3E}">
        <p14:creationId xmlns:p14="http://schemas.microsoft.com/office/powerpoint/2010/main" val="38785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C092FD-5776-4F98-BAF5-D94731B3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768" y="260125"/>
            <a:ext cx="9752463" cy="503473"/>
          </a:xfrm>
        </p:spPr>
        <p:txBody>
          <a:bodyPr anchor="t" anchorCtr="0"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n-lt"/>
              </a:rPr>
              <a:t>Quanto può crescere ancora la produttività del lavoro?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FD73105-73D2-494E-97EA-9BB0F159FF3E}"/>
              </a:ext>
            </a:extLst>
          </p:cNvPr>
          <p:cNvSpPr txBox="1"/>
          <p:nvPr/>
        </p:nvSpPr>
        <p:spPr>
          <a:xfrm>
            <a:off x="4923579" y="5841106"/>
            <a:ext cx="2680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Federal Reserve Bank of St. Louis</a:t>
            </a:r>
            <a:endParaRPr lang="it-IT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Immagine 1">
            <a:extLst>
              <a:ext uri="{FF2B5EF4-FFF2-40B4-BE49-F238E27FC236}">
                <a16:creationId xmlns:a16="http://schemas.microsoft.com/office/drawing/2014/main" xmlns="" id="{E635E102-FE33-419A-926C-1BDD0B822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3"/>
          <a:stretch/>
        </p:blipFill>
        <p:spPr bwMode="auto">
          <a:xfrm>
            <a:off x="1680815" y="1983033"/>
            <a:ext cx="9166353" cy="37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81CE615-E4D2-4D2C-A2A5-7C4ECE3EE121}"/>
              </a:ext>
            </a:extLst>
          </p:cNvPr>
          <p:cNvSpPr txBox="1"/>
          <p:nvPr/>
        </p:nvSpPr>
        <p:spPr>
          <a:xfrm>
            <a:off x="1951356" y="733502"/>
            <a:ext cx="77484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50" dirty="0"/>
              <a:t>La minore crescita della produttività del lavoro potrebbe derivare dalla </a:t>
            </a:r>
            <a:r>
              <a:rPr lang="it-IT" sz="1450" b="1" dirty="0"/>
              <a:t>crescente difficoltà della componente umana ad adattarsi ai modelli organizzativi imposti dalla digitalizzazione</a:t>
            </a:r>
            <a:endParaRPr lang="it-IT" sz="145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3685DE6E-69B3-4C33-B854-9D71B7EC21B0}"/>
              </a:ext>
            </a:extLst>
          </p:cNvPr>
          <p:cNvSpPr/>
          <p:nvPr/>
        </p:nvSpPr>
        <p:spPr>
          <a:xfrm>
            <a:off x="8343348" y="4317060"/>
            <a:ext cx="2291551" cy="128311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5D3065B-B645-46E7-9432-5BCE7010AFDA}"/>
              </a:ext>
            </a:extLst>
          </p:cNvPr>
          <p:cNvSpPr txBox="1"/>
          <p:nvPr/>
        </p:nvSpPr>
        <p:spPr>
          <a:xfrm>
            <a:off x="3189841" y="1910296"/>
            <a:ext cx="5815691" cy="3154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50" b="1" dirty="0"/>
              <a:t>Crescita della produttività del lavoro e contributi tecnologici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BC99CD6-D788-4F35-A07B-B147DE5BE231}"/>
              </a:ext>
            </a:extLst>
          </p:cNvPr>
          <p:cNvSpPr txBox="1"/>
          <p:nvPr/>
        </p:nvSpPr>
        <p:spPr>
          <a:xfrm>
            <a:off x="5833527" y="2225767"/>
            <a:ext cx="4495838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50" dirty="0"/>
              <a:t>Produttività del lavoro</a:t>
            </a:r>
          </a:p>
          <a:p>
            <a:pPr algn="just"/>
            <a:r>
              <a:rPr lang="it-IT" sz="1450" dirty="0"/>
              <a:t>Contr. della tecnologia (capital </a:t>
            </a:r>
            <a:r>
              <a:rPr lang="it-IT" sz="1450" dirty="0" err="1"/>
              <a:t>deepening</a:t>
            </a:r>
            <a:r>
              <a:rPr lang="it-IT" sz="1450" dirty="0"/>
              <a:t>)</a:t>
            </a:r>
          </a:p>
          <a:p>
            <a:pPr algn="just"/>
            <a:r>
              <a:rPr lang="it-IT" sz="1450" dirty="0"/>
              <a:t>Contributo del software</a:t>
            </a:r>
          </a:p>
          <a:p>
            <a:pPr algn="just"/>
            <a:r>
              <a:rPr lang="it-IT" sz="1450" dirty="0"/>
              <a:t>Altri contributi tecnologici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6BCA493-54C3-47D5-9360-CDC0504B1D5B}"/>
              </a:ext>
            </a:extLst>
          </p:cNvPr>
          <p:cNvSpPr txBox="1"/>
          <p:nvPr/>
        </p:nvSpPr>
        <p:spPr>
          <a:xfrm>
            <a:off x="9005532" y="2132702"/>
            <a:ext cx="1505653" cy="242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49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2307102" y="1800665"/>
            <a:ext cx="78357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i tassi e i rendimenti salgono;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si ampliano i divari nei giudizi di merito dei crediti, ossia gli </a:t>
            </a:r>
            <a:r>
              <a:rPr lang="it-IT" sz="2400" b="1" i="1" dirty="0">
                <a:solidFill>
                  <a:srgbClr val="00B050"/>
                </a:solidFill>
              </a:rPr>
              <a:t>spread</a:t>
            </a:r>
            <a:r>
              <a:rPr lang="it-IT" sz="2400" b="1" dirty="0">
                <a:solidFill>
                  <a:srgbClr val="00B050"/>
                </a:solidFill>
              </a:rPr>
              <a:t>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la crescita dei prezzi delle azioni tende a «spegnersi»;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il cambio inizia ad apprezzarsi, man mano che si amplia il differenziale di interesse fra i tassi domestici e quelli esteri;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</a:rPr>
              <a:t>se la politica monetaria restrittiva si manifesta nel «Paese-centro», ossia negli Stati Uniti, i suoi effetti si diffondono nel mondo.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8EBE498-3E37-497D-A12A-AEA3B734ABDD}"/>
              </a:ext>
            </a:extLst>
          </p:cNvPr>
          <p:cNvSpPr txBox="1">
            <a:spLocks/>
          </p:cNvSpPr>
          <p:nvPr/>
        </p:nvSpPr>
        <p:spPr>
          <a:xfrm>
            <a:off x="1711259" y="641429"/>
            <a:ext cx="8216587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mondo cambia pelle – Il Capitale –  le grandi tendenze finanziarie mondiali 2007-18</a:t>
            </a:r>
          </a:p>
        </p:txBody>
      </p:sp>
    </p:spTree>
    <p:extLst>
      <p:ext uri="{BB962C8B-B14F-4D97-AF65-F5344CB8AC3E}">
        <p14:creationId xmlns:p14="http://schemas.microsoft.com/office/powerpoint/2010/main" val="23947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2307102" y="1800665"/>
            <a:ext cx="78357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0070C0"/>
                </a:solidFill>
              </a:rPr>
              <a:t>i tassi e i rendimenti non torneranno al loro livello storico per effetto della ‘stagnazione secolare’</a:t>
            </a:r>
            <a:r>
              <a:rPr lang="it-IT" sz="2400" dirty="0">
                <a:solidFill>
                  <a:srgbClr val="0070C0"/>
                </a:solidFill>
              </a:rPr>
              <a:t>. Vivendo di più, e con molti anni di </a:t>
            </a:r>
            <a:r>
              <a:rPr lang="it-IT" sz="2400" dirty="0" smtClean="0">
                <a:solidFill>
                  <a:srgbClr val="0070C0"/>
                </a:solidFill>
              </a:rPr>
              <a:t>pensionamento </a:t>
            </a:r>
            <a:r>
              <a:rPr lang="it-IT" sz="2400" dirty="0">
                <a:solidFill>
                  <a:srgbClr val="0070C0"/>
                </a:solidFill>
              </a:rPr>
              <a:t>davanti si deve risparmiare molto. Chi risparmia in queste condizioni vuole </a:t>
            </a:r>
            <a:r>
              <a:rPr lang="it-IT" sz="2400" dirty="0" smtClean="0">
                <a:solidFill>
                  <a:srgbClr val="0070C0"/>
                </a:solidFill>
              </a:rPr>
              <a:t>sicurezza.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endParaRPr lang="it-IT" sz="24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0070C0"/>
                </a:solidFill>
              </a:rPr>
              <a:t>le banche centrali hanno alzato “poco” i tassi quando c'era ripresa e li hanno abbassati “molto” quando c'era crisi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56492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Tassi e rendimenti restano bassi. Perché?</a:t>
            </a: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scuole di pensiero</a:t>
            </a:r>
          </a:p>
        </p:txBody>
      </p:sp>
    </p:spTree>
    <p:extLst>
      <p:ext uri="{BB962C8B-B14F-4D97-AF65-F5344CB8AC3E}">
        <p14:creationId xmlns:p14="http://schemas.microsoft.com/office/powerpoint/2010/main" val="3147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1209821" y="917072"/>
            <a:ext cx="977704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Uno scontro “vero” sul libero commercio</a:t>
            </a:r>
            <a:r>
              <a:rPr lang="it-IT" sz="2400" b="1" i="1" dirty="0">
                <a:solidFill>
                  <a:srgbClr val="00B050"/>
                </a:solidFill>
              </a:rPr>
              <a:t>.</a:t>
            </a:r>
            <a:r>
              <a:rPr lang="it-IT" sz="2400" b="1" i="1" dirty="0">
                <a:solidFill>
                  <a:srgbClr val="0070C0"/>
                </a:solidFill>
              </a:rPr>
              <a:t> I mercati finanziari per ora non prendono troppo sul serio questo scontro, ossia lo considerano solo come un inizio di negoziato.</a:t>
            </a:r>
            <a:endParaRPr lang="it-IT" sz="2400" b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Un ritorno dei tassi e dei rendimenti ai livelli storici</a:t>
            </a:r>
            <a:r>
              <a:rPr lang="it-IT" sz="2400" b="1" i="1" dirty="0">
                <a:solidFill>
                  <a:srgbClr val="0070C0"/>
                </a:solidFill>
              </a:rPr>
              <a:t>, porterebbe nei Paesi emersi alla flessione dei prezzi delle azioni e delle obbligazioni sia del Tesoro sia private. Tale ulteriore ascesa negli Stati Uniti con il conseguente apprezzamento del dollaro metterebbe in seria difficoltà molti Paesi emergenti – già oggi l'Argentina e la Turchia - e persino la Cina, le cui imprese si sono indebitate in dollari.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Potrebbe sorgere una “inappetenza” per il rischio alimentata da un cambio di passo quale è l'arrivo del Populismo al governo o alle soglie dello stesso</a:t>
            </a:r>
            <a:r>
              <a:rPr lang="it-IT" sz="2400" b="1" i="1" dirty="0">
                <a:solidFill>
                  <a:srgbClr val="0070C0"/>
                </a:solidFill>
              </a:rPr>
              <a:t>, e più in generale, dall'evidenza che il cosiddetto "Ordine liberale" è sulla difensiva, anche se non alimentata dalla scontro sul commercio e neppure da un forte rialzo dei tassi e dei rendimenti, nelle economie avanzate.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56492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 cause di una possibile crisi</a:t>
            </a:r>
          </a:p>
        </p:txBody>
      </p:sp>
    </p:spTree>
    <p:extLst>
      <p:ext uri="{BB962C8B-B14F-4D97-AF65-F5344CB8AC3E}">
        <p14:creationId xmlns:p14="http://schemas.microsoft.com/office/powerpoint/2010/main" val="16679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7F2C4EE-F6B0-4B45-846F-322717A6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9" y="773723"/>
            <a:ext cx="9031460" cy="608406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F358A2C-06CC-42F7-AD6A-51A527EEDD36}"/>
              </a:ext>
            </a:extLst>
          </p:cNvPr>
          <p:cNvSpPr/>
          <p:nvPr/>
        </p:nvSpPr>
        <p:spPr>
          <a:xfrm>
            <a:off x="2307102" y="1125415"/>
            <a:ext cx="2546252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xmlns="" id="{7F0C9013-3D07-4F8C-AC7C-5B80A5B30ED8}"/>
              </a:ext>
            </a:extLst>
          </p:cNvPr>
          <p:cNvSpPr/>
          <p:nvPr/>
        </p:nvSpPr>
        <p:spPr>
          <a:xfrm>
            <a:off x="501747" y="1327729"/>
            <a:ext cx="106914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xmlns="" id="{6315F576-C6E5-456C-AC33-5B4F921F890C}"/>
              </a:ext>
            </a:extLst>
          </p:cNvPr>
          <p:cNvSpPr/>
          <p:nvPr/>
        </p:nvSpPr>
        <p:spPr>
          <a:xfrm>
            <a:off x="511126" y="4900837"/>
            <a:ext cx="106914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xmlns="" id="{D40B0CB9-851F-4EBA-99EA-9B8CCAEFB125}"/>
              </a:ext>
            </a:extLst>
          </p:cNvPr>
          <p:cNvSpPr/>
          <p:nvPr/>
        </p:nvSpPr>
        <p:spPr>
          <a:xfrm>
            <a:off x="526294" y="5405513"/>
            <a:ext cx="106914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xmlns="" id="{16673C24-BBC8-442F-B590-214372429E08}"/>
              </a:ext>
            </a:extLst>
          </p:cNvPr>
          <p:cNvSpPr/>
          <p:nvPr/>
        </p:nvSpPr>
        <p:spPr>
          <a:xfrm>
            <a:off x="520505" y="5857328"/>
            <a:ext cx="106914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xmlns="" id="{1838F637-9EB5-4A4A-BEA7-619BC792E109}"/>
              </a:ext>
            </a:extLst>
          </p:cNvPr>
          <p:cNvSpPr/>
          <p:nvPr/>
        </p:nvSpPr>
        <p:spPr>
          <a:xfrm>
            <a:off x="501747" y="2820279"/>
            <a:ext cx="1069144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xmlns="" id="{9BECA613-C572-428D-87BA-E7316EAC01E6}"/>
              </a:ext>
            </a:extLst>
          </p:cNvPr>
          <p:cNvSpPr/>
          <p:nvPr/>
        </p:nvSpPr>
        <p:spPr>
          <a:xfrm>
            <a:off x="501747" y="3807618"/>
            <a:ext cx="1069144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xmlns="" id="{6986E2CB-3894-48C6-80BC-8988BBA97485}"/>
              </a:ext>
            </a:extLst>
          </p:cNvPr>
          <p:cNvSpPr/>
          <p:nvPr/>
        </p:nvSpPr>
        <p:spPr>
          <a:xfrm>
            <a:off x="501747" y="2293621"/>
            <a:ext cx="1069144" cy="274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AC6F0152-213D-452B-810F-45B4AB9152A4}"/>
              </a:ext>
            </a:extLst>
          </p:cNvPr>
          <p:cNvSpPr/>
          <p:nvPr/>
        </p:nvSpPr>
        <p:spPr>
          <a:xfrm>
            <a:off x="501747" y="3346123"/>
            <a:ext cx="1069144" cy="274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xmlns="" id="{7E01558B-8788-45DF-94BE-08217E7BE178}"/>
              </a:ext>
            </a:extLst>
          </p:cNvPr>
          <p:cNvSpPr/>
          <p:nvPr/>
        </p:nvSpPr>
        <p:spPr>
          <a:xfrm rot="10800000">
            <a:off x="10477304" y="1313611"/>
            <a:ext cx="1125085" cy="2554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xmlns="" id="{489FB7CF-00A1-4371-B98C-CD135ADCE20D}"/>
              </a:ext>
            </a:extLst>
          </p:cNvPr>
          <p:cNvSpPr/>
          <p:nvPr/>
        </p:nvSpPr>
        <p:spPr>
          <a:xfrm rot="10800000">
            <a:off x="10448608" y="2322285"/>
            <a:ext cx="1184707" cy="292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xmlns="" id="{F383D81A-61C3-48A1-9692-04CCDEBA58FB}"/>
              </a:ext>
            </a:extLst>
          </p:cNvPr>
          <p:cNvSpPr/>
          <p:nvPr/>
        </p:nvSpPr>
        <p:spPr>
          <a:xfrm rot="10800000">
            <a:off x="10449075" y="2800588"/>
            <a:ext cx="1155550" cy="292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CE7B6863-6F6C-47FA-8152-6022F6E08BAF}"/>
              </a:ext>
            </a:extLst>
          </p:cNvPr>
          <p:cNvSpPr/>
          <p:nvPr/>
        </p:nvSpPr>
        <p:spPr>
          <a:xfrm rot="10800000">
            <a:off x="10448611" y="3327814"/>
            <a:ext cx="1156014" cy="29262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xmlns="" id="{E7DC030E-43EB-46E1-9675-C6D1B6C12408}"/>
              </a:ext>
            </a:extLst>
          </p:cNvPr>
          <p:cNvSpPr/>
          <p:nvPr/>
        </p:nvSpPr>
        <p:spPr>
          <a:xfrm rot="10800000">
            <a:off x="10448611" y="3779204"/>
            <a:ext cx="1156014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xmlns="" id="{DC849CFA-9E81-4FA8-BA6D-5878EC8C951D}"/>
              </a:ext>
            </a:extLst>
          </p:cNvPr>
          <p:cNvSpPr/>
          <p:nvPr/>
        </p:nvSpPr>
        <p:spPr>
          <a:xfrm rot="10800000">
            <a:off x="10477303" y="4825039"/>
            <a:ext cx="1156013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xmlns="" id="{6139EC99-8E9B-4B24-B191-FF4696C3D038}"/>
              </a:ext>
            </a:extLst>
          </p:cNvPr>
          <p:cNvSpPr/>
          <p:nvPr/>
        </p:nvSpPr>
        <p:spPr>
          <a:xfrm rot="10800000">
            <a:off x="10479539" y="1840277"/>
            <a:ext cx="1125085" cy="2440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xmlns="" id="{F4785B5A-DB6E-406F-8FD4-50D61B743107}"/>
              </a:ext>
            </a:extLst>
          </p:cNvPr>
          <p:cNvSpPr/>
          <p:nvPr/>
        </p:nvSpPr>
        <p:spPr>
          <a:xfrm rot="10800000">
            <a:off x="10484899" y="4294461"/>
            <a:ext cx="1156014" cy="2926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xmlns="" id="{4A69F9DA-6EE8-4D1B-8491-C63C2F267969}"/>
              </a:ext>
            </a:extLst>
          </p:cNvPr>
          <p:cNvSpPr/>
          <p:nvPr/>
        </p:nvSpPr>
        <p:spPr>
          <a:xfrm rot="10800000">
            <a:off x="10484899" y="5310833"/>
            <a:ext cx="1156014" cy="2926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xmlns="" id="{C880957B-3600-4198-BA6D-F933F693B6B5}"/>
              </a:ext>
            </a:extLst>
          </p:cNvPr>
          <p:cNvSpPr/>
          <p:nvPr/>
        </p:nvSpPr>
        <p:spPr>
          <a:xfrm rot="10800000">
            <a:off x="10484899" y="5937962"/>
            <a:ext cx="1156014" cy="29263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384F47D1-B1D6-440A-8AE9-3507E076361C}"/>
              </a:ext>
            </a:extLst>
          </p:cNvPr>
          <p:cNvSpPr/>
          <p:nvPr/>
        </p:nvSpPr>
        <p:spPr>
          <a:xfrm>
            <a:off x="3253106" y="3850947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C7035C50-8253-4CD9-8F8D-BCC27F760768}"/>
              </a:ext>
            </a:extLst>
          </p:cNvPr>
          <p:cNvSpPr/>
          <p:nvPr/>
        </p:nvSpPr>
        <p:spPr>
          <a:xfrm>
            <a:off x="3253107" y="3279866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xmlns="" id="{019D1312-49C1-4094-AE6B-ED688565A829}"/>
              </a:ext>
            </a:extLst>
          </p:cNvPr>
          <p:cNvSpPr/>
          <p:nvPr/>
        </p:nvSpPr>
        <p:spPr>
          <a:xfrm>
            <a:off x="3204366" y="2152776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xmlns="" id="{5DC55F9F-61D0-4F52-99E2-88AB520AD580}"/>
              </a:ext>
            </a:extLst>
          </p:cNvPr>
          <p:cNvSpPr/>
          <p:nvPr/>
        </p:nvSpPr>
        <p:spPr>
          <a:xfrm>
            <a:off x="3290284" y="1684302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xmlns="" id="{1CF6C778-29E0-4E77-854B-4C89F72210D5}"/>
              </a:ext>
            </a:extLst>
          </p:cNvPr>
          <p:cNvSpPr/>
          <p:nvPr/>
        </p:nvSpPr>
        <p:spPr>
          <a:xfrm>
            <a:off x="3271526" y="1125415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76D9A0A8-5B01-4AA2-AD1C-11E8ED618457}"/>
              </a:ext>
            </a:extLst>
          </p:cNvPr>
          <p:cNvSpPr/>
          <p:nvPr/>
        </p:nvSpPr>
        <p:spPr>
          <a:xfrm>
            <a:off x="3259303" y="2723857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xmlns="" id="{A8D7E1C1-E69F-45C4-A21B-A185B69DC95E}"/>
              </a:ext>
            </a:extLst>
          </p:cNvPr>
          <p:cNvSpPr/>
          <p:nvPr/>
        </p:nvSpPr>
        <p:spPr>
          <a:xfrm>
            <a:off x="3140340" y="4251312"/>
            <a:ext cx="751723" cy="556009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E035AC51-5FE7-45EB-8B24-C57DE14F3D55}"/>
              </a:ext>
            </a:extLst>
          </p:cNvPr>
          <p:cNvSpPr/>
          <p:nvPr/>
        </p:nvSpPr>
        <p:spPr>
          <a:xfrm>
            <a:off x="3176398" y="4807009"/>
            <a:ext cx="751723" cy="556009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xmlns="" id="{75D45D78-2787-4F2E-945A-91B295D7225C}"/>
              </a:ext>
            </a:extLst>
          </p:cNvPr>
          <p:cNvSpPr/>
          <p:nvPr/>
        </p:nvSpPr>
        <p:spPr>
          <a:xfrm>
            <a:off x="3186561" y="4807321"/>
            <a:ext cx="751723" cy="556009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xmlns="" id="{9C8D0FFD-D511-40C6-B41A-15106EC44459}"/>
              </a:ext>
            </a:extLst>
          </p:cNvPr>
          <p:cNvSpPr/>
          <p:nvPr/>
        </p:nvSpPr>
        <p:spPr>
          <a:xfrm>
            <a:off x="8549919" y="4674017"/>
            <a:ext cx="751723" cy="5560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D020223E-2D62-421F-AF0A-AEB4F48548BD}"/>
              </a:ext>
            </a:extLst>
          </p:cNvPr>
          <p:cNvSpPr/>
          <p:nvPr/>
        </p:nvSpPr>
        <p:spPr>
          <a:xfrm>
            <a:off x="8581586" y="3314286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A1B0A983-FC89-4064-860F-9B9AF80F1A05}"/>
              </a:ext>
            </a:extLst>
          </p:cNvPr>
          <p:cNvSpPr/>
          <p:nvPr/>
        </p:nvSpPr>
        <p:spPr>
          <a:xfrm>
            <a:off x="8581586" y="2827383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xmlns="" id="{B7EFAE80-D42F-4B3F-82D8-34179F251885}"/>
              </a:ext>
            </a:extLst>
          </p:cNvPr>
          <p:cNvSpPr/>
          <p:nvPr/>
        </p:nvSpPr>
        <p:spPr>
          <a:xfrm>
            <a:off x="8532632" y="2271374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xmlns="" id="{208A9CD9-7BA7-4B58-909A-7DD1870AE566}"/>
              </a:ext>
            </a:extLst>
          </p:cNvPr>
          <p:cNvSpPr/>
          <p:nvPr/>
        </p:nvSpPr>
        <p:spPr>
          <a:xfrm>
            <a:off x="8540542" y="1667356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xmlns="" id="{99D4DEB1-5801-4508-ACAA-73255EB2157F}"/>
              </a:ext>
            </a:extLst>
          </p:cNvPr>
          <p:cNvSpPr/>
          <p:nvPr/>
        </p:nvSpPr>
        <p:spPr>
          <a:xfrm>
            <a:off x="8540543" y="1186884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xmlns="" id="{452BDD00-7252-418C-A5CA-C4B7602A95A8}"/>
              </a:ext>
            </a:extLst>
          </p:cNvPr>
          <p:cNvSpPr/>
          <p:nvPr/>
        </p:nvSpPr>
        <p:spPr>
          <a:xfrm>
            <a:off x="8549920" y="3811168"/>
            <a:ext cx="751723" cy="5560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xmlns="" id="{6A887D11-7DDE-4086-8857-3AAC9FB43345}"/>
              </a:ext>
            </a:extLst>
          </p:cNvPr>
          <p:cNvSpPr/>
          <p:nvPr/>
        </p:nvSpPr>
        <p:spPr>
          <a:xfrm>
            <a:off x="8531162" y="4269030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xmlns="" id="{576461A2-BC00-4814-B25C-B3530D0E0153}"/>
              </a:ext>
            </a:extLst>
          </p:cNvPr>
          <p:cNvSpPr/>
          <p:nvPr/>
        </p:nvSpPr>
        <p:spPr>
          <a:xfrm>
            <a:off x="8531163" y="5132085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xmlns="" id="{3ED299E8-CB4B-44D9-9CEB-D949F860057C}"/>
              </a:ext>
            </a:extLst>
          </p:cNvPr>
          <p:cNvSpPr/>
          <p:nvPr/>
        </p:nvSpPr>
        <p:spPr>
          <a:xfrm>
            <a:off x="8540542" y="5690096"/>
            <a:ext cx="751723" cy="55600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xmlns="" id="{9F9A8957-BCBE-4D44-9694-65DFFA59D720}"/>
              </a:ext>
            </a:extLst>
          </p:cNvPr>
          <p:cNvSpPr/>
          <p:nvPr/>
        </p:nvSpPr>
        <p:spPr>
          <a:xfrm>
            <a:off x="3212456" y="5354365"/>
            <a:ext cx="751723" cy="5560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xmlns="" id="{95C12124-231E-4AEE-9619-E2537E060C31}"/>
              </a:ext>
            </a:extLst>
          </p:cNvPr>
          <p:cNvSpPr/>
          <p:nvPr/>
        </p:nvSpPr>
        <p:spPr>
          <a:xfrm>
            <a:off x="3176398" y="5814429"/>
            <a:ext cx="751723" cy="556009"/>
          </a:xfrm>
          <a:prstGeom prst="ellipse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xmlns="" id="{DD85F0E7-3F7B-4336-B1DA-62C3C2DA23F2}"/>
              </a:ext>
            </a:extLst>
          </p:cNvPr>
          <p:cNvSpPr txBox="1">
            <a:spLocks/>
          </p:cNvSpPr>
          <p:nvPr/>
        </p:nvSpPr>
        <p:spPr>
          <a:xfrm>
            <a:off x="501747" y="1956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2007-18 - Come sono cambiati i vertici del capitalismo globale di mercato</a:t>
            </a:r>
          </a:p>
        </p:txBody>
      </p:sp>
      <p:sp>
        <p:nvSpPr>
          <p:cNvPr id="52" name="Freccia a destra 51">
            <a:extLst>
              <a:ext uri="{FF2B5EF4-FFF2-40B4-BE49-F238E27FC236}">
                <a16:creationId xmlns:a16="http://schemas.microsoft.com/office/drawing/2014/main" xmlns="" id="{378A5244-9070-4997-B358-F86F786CA509}"/>
              </a:ext>
            </a:extLst>
          </p:cNvPr>
          <p:cNvSpPr/>
          <p:nvPr/>
        </p:nvSpPr>
        <p:spPr>
          <a:xfrm>
            <a:off x="511126" y="1760787"/>
            <a:ext cx="1069144" cy="27432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reccia a destra 52">
            <a:extLst>
              <a:ext uri="{FF2B5EF4-FFF2-40B4-BE49-F238E27FC236}">
                <a16:creationId xmlns:a16="http://schemas.microsoft.com/office/drawing/2014/main" xmlns="" id="{D71E1982-D240-46F1-8691-1E58C7D7DAA0}"/>
              </a:ext>
            </a:extLst>
          </p:cNvPr>
          <p:cNvSpPr/>
          <p:nvPr/>
        </p:nvSpPr>
        <p:spPr>
          <a:xfrm>
            <a:off x="484447" y="4367177"/>
            <a:ext cx="1069144" cy="274320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6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51435AE-2A92-4B4E-A71D-28E39D00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5" y="1049866"/>
            <a:ext cx="10852729" cy="557106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FB6F9E6E-B4BC-4F76-B8B7-2CE425CA0EAA}"/>
              </a:ext>
            </a:extLst>
          </p:cNvPr>
          <p:cNvSpPr txBox="1">
            <a:spLocks/>
          </p:cNvSpPr>
          <p:nvPr/>
        </p:nvSpPr>
        <p:spPr>
          <a:xfrm>
            <a:off x="503984" y="202241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quote del capitalismo globale di mercato (altro sistema di calcolo)</a:t>
            </a:r>
          </a:p>
          <a:p>
            <a:r>
              <a:rPr lang="it-IT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(valore totale delle Borse = 100) </a:t>
            </a:r>
          </a:p>
        </p:txBody>
      </p:sp>
    </p:spTree>
    <p:extLst>
      <p:ext uri="{BB962C8B-B14F-4D97-AF65-F5344CB8AC3E}">
        <p14:creationId xmlns:p14="http://schemas.microsoft.com/office/powerpoint/2010/main" val="57525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46497" y="280010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L’Italia cambia pelle? </a:t>
            </a: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«radiografia» della congiuntura italiana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82E6C59F-77C3-478B-B17B-7F7938DFFC72}"/>
              </a:ext>
            </a:extLst>
          </p:cNvPr>
          <p:cNvGraphicFramePr/>
          <p:nvPr>
            <p:extLst/>
          </p:nvPr>
        </p:nvGraphicFramePr>
        <p:xfrm>
          <a:off x="2307102" y="1491175"/>
          <a:ext cx="7779433" cy="444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FE8CBF5D-AE1E-462E-9F81-3BD44C20B092}"/>
              </a:ext>
            </a:extLst>
          </p:cNvPr>
          <p:cNvCxnSpPr>
            <a:cxnSpLocks/>
          </p:cNvCxnSpPr>
          <p:nvPr/>
        </p:nvCxnSpPr>
        <p:spPr>
          <a:xfrm>
            <a:off x="2931216" y="2811748"/>
            <a:ext cx="7155319" cy="0"/>
          </a:xfrm>
          <a:prstGeom prst="line">
            <a:avLst/>
          </a:prstGeom>
          <a:ln w="698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8442F82-A650-4CB4-826E-32595913DDAB}"/>
              </a:ext>
            </a:extLst>
          </p:cNvPr>
          <p:cNvSpPr txBox="1"/>
          <p:nvPr/>
        </p:nvSpPr>
        <p:spPr>
          <a:xfrm>
            <a:off x="10631602" y="3713870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consum</a:t>
            </a:r>
            <a:r>
              <a:rPr lang="it-IT" dirty="0">
                <a:solidFill>
                  <a:srgbClr val="00B050"/>
                </a:solidFill>
              </a:rPr>
              <a:t>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A7A53230-AF32-4803-AA69-EE83A0280225}"/>
              </a:ext>
            </a:extLst>
          </p:cNvPr>
          <p:cNvCxnSpPr/>
          <p:nvPr/>
        </p:nvCxnSpPr>
        <p:spPr>
          <a:xfrm flipH="1" flipV="1">
            <a:off x="9884898" y="2670629"/>
            <a:ext cx="942759" cy="104324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6C4549-5CA8-4A9D-B5A0-130CA72C829E}"/>
              </a:ext>
            </a:extLst>
          </p:cNvPr>
          <p:cNvSpPr txBox="1"/>
          <p:nvPr/>
        </p:nvSpPr>
        <p:spPr>
          <a:xfrm>
            <a:off x="10653489" y="1345362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investimenti</a:t>
            </a:r>
            <a:endParaRPr lang="it-IT" dirty="0">
              <a:solidFill>
                <a:srgbClr val="FFC0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E37235C9-1ECF-4FE5-A4A6-93DA49CCFEF4}"/>
              </a:ext>
            </a:extLst>
          </p:cNvPr>
          <p:cNvCxnSpPr>
            <a:cxnSpLocks/>
          </p:cNvCxnSpPr>
          <p:nvPr/>
        </p:nvCxnSpPr>
        <p:spPr>
          <a:xfrm flipH="1">
            <a:off x="9884898" y="1714694"/>
            <a:ext cx="1363673" cy="76986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2134DBEE-7211-463B-B1F6-A840EE9A143A}"/>
              </a:ext>
            </a:extLst>
          </p:cNvPr>
          <p:cNvSpPr txBox="1"/>
          <p:nvPr/>
        </p:nvSpPr>
        <p:spPr>
          <a:xfrm>
            <a:off x="10588173" y="2486571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bilancia comm</a:t>
            </a:r>
            <a:r>
              <a:rPr lang="it-IT" b="1" dirty="0">
                <a:solidFill>
                  <a:srgbClr val="FFC000"/>
                </a:solidFill>
              </a:rPr>
              <a:t>.</a:t>
            </a:r>
            <a:endParaRPr lang="it-IT" dirty="0">
              <a:solidFill>
                <a:srgbClr val="FFC000"/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E70ED0C4-C755-4F94-9AE1-F772CB305FB1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9666514" y="2613069"/>
            <a:ext cx="921659" cy="5816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xmlns="" id="{DE2E77C2-6C0D-4674-A7FC-50A003599283}"/>
              </a:ext>
            </a:extLst>
          </p:cNvPr>
          <p:cNvCxnSpPr/>
          <p:nvPr/>
        </p:nvCxnSpPr>
        <p:spPr>
          <a:xfrm flipH="1" flipV="1">
            <a:off x="10037298" y="2823029"/>
            <a:ext cx="942759" cy="104324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C7C9F6A5-1DF2-49B8-AD72-90C85347649E}"/>
              </a:ext>
            </a:extLst>
          </p:cNvPr>
          <p:cNvCxnSpPr>
            <a:cxnSpLocks/>
          </p:cNvCxnSpPr>
          <p:nvPr/>
        </p:nvCxnSpPr>
        <p:spPr>
          <a:xfrm flipH="1" flipV="1">
            <a:off x="6393824" y="3265718"/>
            <a:ext cx="2774348" cy="11084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1F04FF18-26F6-4266-B986-5CA4075AF317}"/>
              </a:ext>
            </a:extLst>
          </p:cNvPr>
          <p:cNvSpPr txBox="1"/>
          <p:nvPr/>
        </p:nvSpPr>
        <p:spPr>
          <a:xfrm>
            <a:off x="10626603" y="3713870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consum</a:t>
            </a:r>
            <a:r>
              <a:rPr lang="it-IT" dirty="0">
                <a:solidFill>
                  <a:srgbClr val="00B05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027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11" grpId="0"/>
      <p:bldP spid="14" grpId="0"/>
      <p:bldP spid="18" grpId="0"/>
      <p:bldP spid="27" grpId="0"/>
      <p:bldP spid="2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AEF6E0BE-7F91-4EB9-B788-CA8683ED2E16}"/>
              </a:ext>
            </a:extLst>
          </p:cNvPr>
          <p:cNvGraphicFramePr/>
          <p:nvPr>
            <p:extLst/>
          </p:nvPr>
        </p:nvGraphicFramePr>
        <p:xfrm>
          <a:off x="2423886" y="1030514"/>
          <a:ext cx="7503885" cy="516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757F549-4145-4D4D-9856-8386408B23D5}"/>
              </a:ext>
            </a:extLst>
          </p:cNvPr>
          <p:cNvSpPr txBox="1">
            <a:spLocks/>
          </p:cNvSpPr>
          <p:nvPr/>
        </p:nvSpPr>
        <p:spPr>
          <a:xfrm>
            <a:off x="646497" y="280010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L’Italia cambia pelle? </a:t>
            </a: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formazione del PIL</a:t>
            </a:r>
          </a:p>
        </p:txBody>
      </p:sp>
    </p:spTree>
    <p:extLst>
      <p:ext uri="{BB962C8B-B14F-4D97-AF65-F5344CB8AC3E}">
        <p14:creationId xmlns:p14="http://schemas.microsoft.com/office/powerpoint/2010/main" val="17580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EBB68F6E-9B0F-46C7-A87A-A086FCAA4E71}"/>
              </a:ext>
            </a:extLst>
          </p:cNvPr>
          <p:cNvGraphicFramePr/>
          <p:nvPr>
            <p:extLst/>
          </p:nvPr>
        </p:nvGraphicFramePr>
        <p:xfrm>
          <a:off x="2496456" y="936171"/>
          <a:ext cx="8200571" cy="592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177DF8B-C6F4-40AD-AC42-56D3A6293CDA}"/>
              </a:ext>
            </a:extLst>
          </p:cNvPr>
          <p:cNvSpPr txBox="1"/>
          <p:nvPr/>
        </p:nvSpPr>
        <p:spPr>
          <a:xfrm>
            <a:off x="7710082" y="1712686"/>
            <a:ext cx="1071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Stati Uniti 140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EA5F12A0-992F-4CC4-A0D2-0852CBA6C641}"/>
              </a:ext>
            </a:extLst>
          </p:cNvPr>
          <p:cNvSpPr txBox="1">
            <a:spLocks/>
          </p:cNvSpPr>
          <p:nvPr/>
        </p:nvSpPr>
        <p:spPr>
          <a:xfrm>
            <a:off x="545679" y="0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L’Italia cambia pelle? </a:t>
            </a:r>
          </a:p>
          <a:p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Andamento del potere d’acquisto internazionale delle esportazioni </a:t>
            </a:r>
            <a:endParaRPr lang="it-IT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 = 100)</a:t>
            </a:r>
          </a:p>
        </p:txBody>
      </p:sp>
    </p:spTree>
    <p:extLst>
      <p:ext uri="{BB962C8B-B14F-4D97-AF65-F5344CB8AC3E}">
        <p14:creationId xmlns:p14="http://schemas.microsoft.com/office/powerpoint/2010/main" val="22000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FDBDC-600B-40BE-A63D-E8A47A5AFA82}"/>
              </a:ext>
            </a:extLst>
          </p:cNvPr>
          <p:cNvSpPr/>
          <p:nvPr/>
        </p:nvSpPr>
        <p:spPr>
          <a:xfrm>
            <a:off x="3012144" y="32451"/>
            <a:ext cx="5982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FF0000"/>
                </a:solidFill>
              </a:rPr>
              <a:t>Lo schema di questo Rapporto</a:t>
            </a:r>
            <a:endParaRPr lang="it-IT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F6F08DA-BBB5-4460-95AB-E7F873DE0C28}"/>
              </a:ext>
            </a:extLst>
          </p:cNvPr>
          <p:cNvSpPr txBox="1"/>
          <p:nvPr/>
        </p:nvSpPr>
        <p:spPr>
          <a:xfrm flipH="1">
            <a:off x="1344163" y="835945"/>
            <a:ext cx="95036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La crescita indebolita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Il mondo, gli Stati Uniti, l’Europa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Stati Uniti, un capitalismo vincente ma poco sostenibile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Europa, diseguaglianza, rancore e collera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chemeClr val="accent1"/>
                </a:solidFill>
              </a:rPr>
              <a:t>Il nuovo volto del lavoro e del capitale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chemeClr val="accent1"/>
                </a:solidFill>
              </a:rPr>
              <a:t>La nuova normalità del part-time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chemeClr val="accent1"/>
                </a:solidFill>
              </a:rPr>
              <a:t>La nuova mappa finanziaria del capitalismo globale di mercato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Il mosaico della geopolitica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Gli Stati Uniti e la leadership globale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Il dilemma di Mosca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Forza e debolezza della Cina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Medio Oriente, Iran, e i focolai di crisi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i="1" dirty="0">
                <a:solidFill>
                  <a:srgbClr val="0070C0"/>
                </a:solidFill>
              </a:rPr>
              <a:t>Italia</a:t>
            </a:r>
            <a:endParaRPr lang="it-IT" sz="2000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Un ponte spezzato, un’economia incrinata?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</a:rPr>
              <a:t>Alcune idee per venirne fuori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D9DE32F-D386-4981-976A-C60353B0D85A}"/>
              </a:ext>
            </a:extLst>
          </p:cNvPr>
          <p:cNvSpPr/>
          <p:nvPr/>
        </p:nvSpPr>
        <p:spPr>
          <a:xfrm>
            <a:off x="6003635" y="56108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1318288" y="1310202"/>
            <a:ext cx="97770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La resilienza delle famiglie</a:t>
            </a:r>
            <a:r>
              <a:rPr lang="it-IT" sz="2400" b="1" i="1" dirty="0">
                <a:solidFill>
                  <a:srgbClr val="00B050"/>
                </a:solidFill>
              </a:rPr>
              <a:t>.</a:t>
            </a:r>
            <a:r>
              <a:rPr lang="it-IT" sz="2400" b="1" i="1" dirty="0">
                <a:solidFill>
                  <a:srgbClr val="0070C0"/>
                </a:solidFill>
              </a:rPr>
              <a:t> Ricorso al risparmio accumulato e reti di solidarietà famigliari. </a:t>
            </a:r>
            <a:endParaRPr lang="it-IT" sz="2400" b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Intervento della BCE</a:t>
            </a:r>
            <a:r>
              <a:rPr lang="it-IT" sz="2400" b="1" i="1" dirty="0">
                <a:solidFill>
                  <a:srgbClr val="0070C0"/>
                </a:solidFill>
              </a:rPr>
              <a:t>. Il costo del credito «schiacciato» ha reso più sostenibile l’indebitamento pubblico e privato.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Controllo dei conti pubblici</a:t>
            </a:r>
            <a:r>
              <a:rPr lang="it-IT" sz="2400" b="1" i="1" dirty="0">
                <a:solidFill>
                  <a:srgbClr val="0070C0"/>
                </a:solidFill>
              </a:rPr>
              <a:t>, almeno fino alla metà del 2018.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Reattività del settore industriale e dell’agricoltura, </a:t>
            </a:r>
            <a:r>
              <a:rPr lang="it-IT" sz="2400" b="1" i="1" dirty="0">
                <a:solidFill>
                  <a:srgbClr val="0070C0"/>
                </a:solidFill>
              </a:rPr>
              <a:t>capacità di adattarsi al cambiamento e trovare nuove vie di sbocco all’estero.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Varo di riforme </a:t>
            </a:r>
            <a:r>
              <a:rPr lang="it-IT" sz="2400" b="1" i="1" dirty="0">
                <a:solidFill>
                  <a:srgbClr val="0070C0"/>
                </a:solidFill>
              </a:rPr>
              <a:t>che hanno, tra l’altro, favorito il ritorno degli investimenti esteri</a:t>
            </a:r>
            <a:endParaRPr lang="it-IT" sz="2400" b="1" i="1" dirty="0">
              <a:solidFill>
                <a:srgbClr val="00B05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56492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cinque elementi che hanno (quasi) sconfitto la seconda recessione</a:t>
            </a:r>
          </a:p>
        </p:txBody>
      </p:sp>
    </p:spTree>
    <p:extLst>
      <p:ext uri="{BB962C8B-B14F-4D97-AF65-F5344CB8AC3E}">
        <p14:creationId xmlns:p14="http://schemas.microsoft.com/office/powerpoint/2010/main" val="482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46DD853E-6E10-4049-BE5F-1E98BDCF8382}"/>
              </a:ext>
            </a:extLst>
          </p:cNvPr>
          <p:cNvGraphicFramePr/>
          <p:nvPr>
            <p:extLst/>
          </p:nvPr>
        </p:nvGraphicFramePr>
        <p:xfrm>
          <a:off x="2627086" y="1509487"/>
          <a:ext cx="6444342" cy="494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D3B3940-5CE8-4079-AA40-A878542F99DA}"/>
              </a:ext>
            </a:extLst>
          </p:cNvPr>
          <p:cNvSpPr txBox="1">
            <a:spLocks/>
          </p:cNvSpPr>
          <p:nvPr/>
        </p:nvSpPr>
        <p:spPr>
          <a:xfrm>
            <a:off x="646497" y="280010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Andamento degli investimenti reali per tipo </a:t>
            </a:r>
          </a:p>
          <a:p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(2006 = 100)</a:t>
            </a:r>
          </a:p>
        </p:txBody>
      </p:sp>
    </p:spTree>
    <p:extLst>
      <p:ext uri="{BB962C8B-B14F-4D97-AF65-F5344CB8AC3E}">
        <p14:creationId xmlns:p14="http://schemas.microsoft.com/office/powerpoint/2010/main" val="24625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1318288" y="1310202"/>
            <a:ext cx="97770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La distanza dell’Italia dall’Unione Europea in termini di investimenti mai realizzati nel periodo 2009-17 equivale a 77 miliardi.</a:t>
            </a:r>
            <a:endParaRPr lang="it-IT" sz="2400" b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Il costo di non investire con la stessa intensità dell’Unione Europea equivale per l’Italia a 0,6 punti percentuali di PIL</a:t>
            </a:r>
            <a:endParaRPr lang="it-IT" sz="2400" b="1" i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Si sarebbero creati in 9 anni 1,2 milioni di posti di lavoro</a:t>
            </a:r>
            <a:endParaRPr lang="it-IT" sz="2400" b="1" i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Il tasso di disoccupazione sarebbe verosimilmente sotto al 7 per cento.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La fuga dei giovani italiani sarebbe minore e probabilmente anche la qualità dell’immigrazione sarebbe diversa. </a:t>
            </a:r>
            <a:endParaRPr lang="it-IT" sz="2400" b="1" i="1" dirty="0">
              <a:solidFill>
                <a:srgbClr val="00B05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56492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costo degli investimenti mai realizzati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CDDC577-982E-4BA0-8F3C-5979A7217CDC}"/>
              </a:ext>
            </a:extLst>
          </p:cNvPr>
          <p:cNvSpPr txBox="1">
            <a:spLocks/>
          </p:cNvSpPr>
          <p:nvPr/>
        </p:nvSpPr>
        <p:spPr>
          <a:xfrm>
            <a:off x="656490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costo degli investimenti mai realizzati</a:t>
            </a:r>
          </a:p>
        </p:txBody>
      </p:sp>
    </p:spTree>
    <p:extLst>
      <p:ext uri="{BB962C8B-B14F-4D97-AF65-F5344CB8AC3E}">
        <p14:creationId xmlns:p14="http://schemas.microsoft.com/office/powerpoint/2010/main" val="39491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7B202C3-C672-4E92-A09B-F0A33D6F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41" y="639300"/>
            <a:ext cx="9045317" cy="585216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8D1BF734-7801-45C6-9EC1-F445551DF360}"/>
              </a:ext>
            </a:extLst>
          </p:cNvPr>
          <p:cNvSpPr/>
          <p:nvPr/>
        </p:nvSpPr>
        <p:spPr>
          <a:xfrm>
            <a:off x="1392702" y="858129"/>
            <a:ext cx="1364566" cy="59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30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6B10503-1213-4858-A089-48CE8569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2" y="1002947"/>
            <a:ext cx="7434590" cy="4917406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FFE29D3D-7522-4481-A11C-189025FAD369}"/>
              </a:ext>
            </a:extLst>
          </p:cNvPr>
          <p:cNvSpPr txBox="1">
            <a:spLocks/>
          </p:cNvSpPr>
          <p:nvPr/>
        </p:nvSpPr>
        <p:spPr>
          <a:xfrm>
            <a:off x="222538" y="201264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Andamento della povertà relativa e assoluta</a:t>
            </a: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2008-17</a:t>
            </a:r>
          </a:p>
        </p:txBody>
      </p:sp>
    </p:spTree>
    <p:extLst>
      <p:ext uri="{BB962C8B-B14F-4D97-AF65-F5344CB8AC3E}">
        <p14:creationId xmlns:p14="http://schemas.microsoft.com/office/powerpoint/2010/main" val="8231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2D6E3FE-5799-41E9-9E28-9D922A8E4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24" y="696686"/>
            <a:ext cx="8766750" cy="573314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3FB2A5-E521-4B71-A4D6-82D18B8D8CC9}"/>
              </a:ext>
            </a:extLst>
          </p:cNvPr>
          <p:cNvSpPr/>
          <p:nvPr/>
        </p:nvSpPr>
        <p:spPr>
          <a:xfrm>
            <a:off x="1392702" y="858129"/>
            <a:ext cx="1364566" cy="59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725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1318288" y="2100615"/>
            <a:ext cx="977704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Solidarietà tra le generazioni</a:t>
            </a:r>
            <a:r>
              <a:rPr lang="it-IT" sz="2400" b="1" i="1" dirty="0">
                <a:solidFill>
                  <a:srgbClr val="00B050"/>
                </a:solidFill>
              </a:rPr>
              <a:t>.</a:t>
            </a:r>
            <a:r>
              <a:rPr lang="it-IT" sz="2400" b="1" i="1" dirty="0">
                <a:solidFill>
                  <a:srgbClr val="0070C0"/>
                </a:solidFill>
              </a:rPr>
              <a:t> «Noi non ereditiamo la Terra, la prendiamo a prestito dai nostri figli» (Proverbio degli Indiani d’America)</a:t>
            </a:r>
            <a:endParaRPr lang="it-IT" sz="2400" b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Solidarietà all’interno delle generazioni</a:t>
            </a:r>
            <a:r>
              <a:rPr lang="it-IT" sz="2400" b="1" i="1" dirty="0">
                <a:solidFill>
                  <a:srgbClr val="0070C0"/>
                </a:solidFill>
              </a:rPr>
              <a:t>. Riduzione dei divari di reddito e di consumo ritenuti inaccettabili.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Meccanismi di equilibrio politico </a:t>
            </a:r>
            <a:r>
              <a:rPr lang="it-IT" sz="2400" b="1" i="1" dirty="0">
                <a:solidFill>
                  <a:srgbClr val="0070C0"/>
                </a:solidFill>
              </a:rPr>
              <a:t>che facilitino il ricambio generazionale.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400" b="1" dirty="0">
                <a:solidFill>
                  <a:srgbClr val="00B050"/>
                </a:solidFill>
              </a:rPr>
              <a:t>Tutela dell’ambiente</a:t>
            </a:r>
            <a:endParaRPr lang="it-IT" sz="2400" b="1" i="1" dirty="0">
              <a:solidFill>
                <a:srgbClr val="00B05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56492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sostenibilità: via d’uscita per il mondo?</a:t>
            </a: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Le quattro facce (parzialmente nuove) della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1321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F450CC4-0DAD-4F23-AE4A-3C4C95AD4ABD}"/>
              </a:ext>
            </a:extLst>
          </p:cNvPr>
          <p:cNvSpPr/>
          <p:nvPr/>
        </p:nvSpPr>
        <p:spPr>
          <a:xfrm>
            <a:off x="1318288" y="2100615"/>
            <a:ext cx="977704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2400" b="1" dirty="0">
                <a:solidFill>
                  <a:srgbClr val="00B050"/>
                </a:solidFill>
              </a:rPr>
              <a:t>Sostenibilità passiva </a:t>
            </a:r>
            <a:r>
              <a:rPr lang="it-IT" sz="2400" b="1" i="1" dirty="0">
                <a:solidFill>
                  <a:srgbClr val="0070C0"/>
                </a:solidFill>
              </a:rPr>
              <a:t> Messa in atto di tutte le misure che possono ridurre l’ulteriore inquinamento</a:t>
            </a:r>
          </a:p>
          <a:p>
            <a:pPr>
              <a:spcBef>
                <a:spcPts val="1800"/>
              </a:spcBef>
            </a:pPr>
            <a:r>
              <a:rPr lang="it-IT" sz="2400" b="1" dirty="0">
                <a:solidFill>
                  <a:srgbClr val="00B050"/>
                </a:solidFill>
              </a:rPr>
              <a:t>Sostenibilità attiva</a:t>
            </a:r>
            <a:r>
              <a:rPr lang="it-IT" sz="2400" b="1" i="1" dirty="0">
                <a:solidFill>
                  <a:srgbClr val="0070C0"/>
                </a:solidFill>
              </a:rPr>
              <a:t> Politiche di recupero del deterioramento ambientale</a:t>
            </a:r>
          </a:p>
          <a:p>
            <a:pPr>
              <a:spcBef>
                <a:spcPts val="1800"/>
              </a:spcBef>
            </a:pPr>
            <a:r>
              <a:rPr lang="it-IT" sz="2400" b="1" dirty="0">
                <a:solidFill>
                  <a:srgbClr val="00B050"/>
                </a:solidFill>
              </a:rPr>
              <a:t>	</a:t>
            </a:r>
            <a:r>
              <a:rPr lang="it-IT" sz="2400" b="1" dirty="0" err="1">
                <a:solidFill>
                  <a:srgbClr val="00B050"/>
                </a:solidFill>
              </a:rPr>
              <a:t>Circular</a:t>
            </a:r>
            <a:r>
              <a:rPr lang="it-IT" sz="2400" b="1" dirty="0">
                <a:solidFill>
                  <a:srgbClr val="00B050"/>
                </a:solidFill>
              </a:rPr>
              <a:t> economy </a:t>
            </a:r>
            <a:r>
              <a:rPr lang="it-IT" sz="2400" b="1" i="1" dirty="0">
                <a:solidFill>
                  <a:srgbClr val="0070C0"/>
                </a:solidFill>
              </a:rPr>
              <a:t>Insieme di tecniche che possono sia ridurre l’ulteriore inquinamento sia recuperare il deterioramento ambientale</a:t>
            </a:r>
          </a:p>
          <a:p>
            <a:pPr>
              <a:spcBef>
                <a:spcPts val="1800"/>
              </a:spcBef>
            </a:pPr>
            <a:r>
              <a:rPr lang="it-IT" sz="2400" b="1" i="1" dirty="0">
                <a:solidFill>
                  <a:srgbClr val="00B050"/>
                </a:solidFill>
              </a:rPr>
              <a:t>	</a:t>
            </a:r>
            <a:r>
              <a:rPr lang="it-IT" sz="2400" b="1" dirty="0">
                <a:solidFill>
                  <a:srgbClr val="00B050"/>
                </a:solidFill>
              </a:rPr>
              <a:t>Diverso calcolo dei costi di produzione </a:t>
            </a:r>
            <a:r>
              <a:rPr lang="it-IT" sz="2400" b="1" i="1" dirty="0">
                <a:solidFill>
                  <a:srgbClr val="0070C0"/>
                </a:solidFill>
              </a:rPr>
              <a:t>che includa anche i costi indiretti e pubblici, compresi quelli di </a:t>
            </a:r>
            <a:r>
              <a:rPr lang="it-IT" sz="2400" b="1" i="1">
                <a:solidFill>
                  <a:srgbClr val="0070C0"/>
                </a:solidFill>
              </a:rPr>
              <a:t>lungo periodo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F5380099-1B59-4DA3-8DCF-B4D870487369}"/>
              </a:ext>
            </a:extLst>
          </p:cNvPr>
          <p:cNvSpPr txBox="1">
            <a:spLocks/>
          </p:cNvSpPr>
          <p:nvPr/>
        </p:nvSpPr>
        <p:spPr>
          <a:xfrm>
            <a:off x="656492" y="154768"/>
            <a:ext cx="11100641" cy="97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sostenibilità: via d’uscita per il mondo?</a:t>
            </a: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Sostenibilità attiva e passiva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xmlns="" id="{FC99C946-B70A-4C36-BAE4-5B901F253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316984"/>
              </p:ext>
            </p:extLst>
          </p:nvPr>
        </p:nvGraphicFramePr>
        <p:xfrm>
          <a:off x="92075" y="92075"/>
          <a:ext cx="1568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Oggetto shell Packager" showAsIcon="1" r:id="rId3" imgW="1568520" imgH="491040" progId="Package">
                  <p:embed/>
                </p:oleObj>
              </mc:Choice>
              <mc:Fallback>
                <p:oleObj name="Oggetto shell Packager" showAsIcon="1" r:id="rId3" imgW="15685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5684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A216CEF-ECA3-4EAC-A4D1-06224D10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33909"/>
            <a:ext cx="7048500" cy="42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330223B8-9AEC-46CB-9CDA-B7ED1071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CD2802F6-A377-4E97-9E38-9116E53DD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6A725D-B6ED-4035-9644-0A7E941B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5" y="1300162"/>
            <a:ext cx="6076950" cy="456247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82318968-D5C8-4360-98D7-7A4700E546C5}"/>
              </a:ext>
            </a:extLst>
          </p:cNvPr>
          <p:cNvSpPr/>
          <p:nvPr/>
        </p:nvSpPr>
        <p:spPr>
          <a:xfrm>
            <a:off x="2180492" y="1300163"/>
            <a:ext cx="7906044" cy="1162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L’indebolimento delle prospettive di aumento del PIL</a:t>
            </a:r>
          </a:p>
          <a:p>
            <a:pPr algn="ctr"/>
            <a:r>
              <a:rPr lang="it-IT" i="1" dirty="0">
                <a:solidFill>
                  <a:srgbClr val="FF0000"/>
                </a:solidFill>
              </a:rPr>
              <a:t>Variazioni percentuali anno su anno</a:t>
            </a:r>
          </a:p>
          <a:p>
            <a:r>
              <a:rPr lang="it-IT" i="1" dirty="0">
                <a:solidFill>
                  <a:srgbClr val="FF0000"/>
                </a:solidFill>
              </a:rPr>
              <a:t>           </a:t>
            </a:r>
            <a:r>
              <a:rPr lang="it-IT" b="1" dirty="0">
                <a:solidFill>
                  <a:srgbClr val="FF0000"/>
                </a:solidFill>
              </a:rPr>
              <a:t>G20 economie avanzate                G20 economie emergenti</a:t>
            </a:r>
            <a:endParaRPr lang="it-IT" i="1" dirty="0">
              <a:solidFill>
                <a:srgbClr val="FF0000"/>
              </a:solidFill>
            </a:endParaRPr>
          </a:p>
          <a:p>
            <a:r>
              <a:rPr lang="it-IT" i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42DD90F-6635-4944-9920-18C824644F08}"/>
              </a:ext>
            </a:extLst>
          </p:cNvPr>
          <p:cNvSpPr/>
          <p:nvPr/>
        </p:nvSpPr>
        <p:spPr>
          <a:xfrm>
            <a:off x="3851210" y="2292306"/>
            <a:ext cx="870857" cy="5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Proiez</a:t>
            </a:r>
            <a:r>
              <a:rPr lang="it-IT" sz="1200" b="1" dirty="0">
                <a:solidFill>
                  <a:schemeClr val="tx1"/>
                </a:solidFill>
              </a:rPr>
              <a:t>. sett. 2018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3C0ADF42-165D-4DAF-A5AA-1A2924347BF6}"/>
              </a:ext>
            </a:extLst>
          </p:cNvPr>
          <p:cNvSpPr/>
          <p:nvPr/>
        </p:nvSpPr>
        <p:spPr>
          <a:xfrm>
            <a:off x="6847628" y="2251206"/>
            <a:ext cx="870857" cy="5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Proiez</a:t>
            </a:r>
            <a:r>
              <a:rPr lang="it-IT" sz="1200" b="1" dirty="0">
                <a:solidFill>
                  <a:schemeClr val="tx1"/>
                </a:solidFill>
              </a:rPr>
              <a:t>. sett. 2018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F7ADE872-A3C6-4A0E-A6E9-CDEF3CDB1318}"/>
              </a:ext>
            </a:extLst>
          </p:cNvPr>
          <p:cNvSpPr/>
          <p:nvPr/>
        </p:nvSpPr>
        <p:spPr>
          <a:xfrm>
            <a:off x="8177952" y="2241391"/>
            <a:ext cx="870857" cy="5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Proiez</a:t>
            </a:r>
            <a:r>
              <a:rPr lang="it-IT" sz="1200" b="1" dirty="0">
                <a:solidFill>
                  <a:schemeClr val="tx1"/>
                </a:solidFill>
              </a:rPr>
              <a:t>. </a:t>
            </a:r>
            <a:r>
              <a:rPr lang="it-IT" sz="1200" b="1" dirty="0" err="1">
                <a:solidFill>
                  <a:schemeClr val="tx1"/>
                </a:solidFill>
              </a:rPr>
              <a:t>mag</a:t>
            </a:r>
            <a:r>
              <a:rPr lang="it-IT" sz="1200" b="1" dirty="0">
                <a:solidFill>
                  <a:schemeClr val="tx1"/>
                </a:solidFill>
              </a:rPr>
              <a:t> 2018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A25E4EC1-FE66-4941-8607-4712D3E2AD60}"/>
              </a:ext>
            </a:extLst>
          </p:cNvPr>
          <p:cNvSpPr/>
          <p:nvPr/>
        </p:nvSpPr>
        <p:spPr>
          <a:xfrm>
            <a:off x="5166627" y="2293798"/>
            <a:ext cx="870857" cy="5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Proiez</a:t>
            </a:r>
            <a:r>
              <a:rPr lang="it-IT" sz="1200" b="1" dirty="0">
                <a:solidFill>
                  <a:schemeClr val="tx1"/>
                </a:solidFill>
              </a:rPr>
              <a:t>. </a:t>
            </a:r>
            <a:r>
              <a:rPr lang="it-IT" sz="1200" b="1" dirty="0" err="1">
                <a:solidFill>
                  <a:schemeClr val="tx1"/>
                </a:solidFill>
              </a:rPr>
              <a:t>mag</a:t>
            </a:r>
            <a:r>
              <a:rPr lang="it-IT" sz="1200" b="1" dirty="0">
                <a:solidFill>
                  <a:schemeClr val="tx1"/>
                </a:solidFill>
              </a:rPr>
              <a:t> 2018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FE82B0DE-C4D3-44AE-AF2E-F2F0AA19E3D3}"/>
              </a:ext>
            </a:extLst>
          </p:cNvPr>
          <p:cNvSpPr/>
          <p:nvPr/>
        </p:nvSpPr>
        <p:spPr>
          <a:xfrm>
            <a:off x="3178628" y="5602514"/>
            <a:ext cx="4325257" cy="412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i="1" dirty="0" err="1"/>
              <a:t>F</a:t>
            </a:r>
            <a:r>
              <a:rPr lang="it-IT" sz="1400" i="1" dirty="0" err="1">
                <a:solidFill>
                  <a:schemeClr val="tx1"/>
                </a:solidFill>
              </a:rPr>
              <a:t>fonte</a:t>
            </a:r>
            <a:r>
              <a:rPr lang="it-IT" sz="1400" i="1" dirty="0">
                <a:solidFill>
                  <a:schemeClr val="tx1"/>
                </a:solidFill>
              </a:rPr>
              <a:t>: OCDE, </a:t>
            </a:r>
            <a:r>
              <a:rPr lang="it-IT" sz="1400" i="1" dirty="0" err="1">
                <a:solidFill>
                  <a:schemeClr val="tx1"/>
                </a:solidFill>
              </a:rPr>
              <a:t>Economic</a:t>
            </a:r>
            <a:r>
              <a:rPr lang="it-IT" sz="1400" i="1" dirty="0">
                <a:solidFill>
                  <a:schemeClr val="tx1"/>
                </a:solidFill>
              </a:rPr>
              <a:t> Outlook Database, sett. 2018 </a:t>
            </a:r>
            <a:endParaRPr lang="it-IT" sz="1400" i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2623720B-5385-4E83-A51A-A8AE649D4370}"/>
              </a:ext>
            </a:extLst>
          </p:cNvPr>
          <p:cNvSpPr/>
          <p:nvPr/>
        </p:nvSpPr>
        <p:spPr>
          <a:xfrm>
            <a:off x="1887333" y="32451"/>
            <a:ext cx="8232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FF0000"/>
                </a:solidFill>
              </a:rPr>
              <a:t>Il mondo cambia pelle – la crescita stanca</a:t>
            </a:r>
            <a:endParaRPr lang="it-IT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49E19E1-6593-456A-AC52-D829C7A0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386" y="-136465"/>
            <a:ext cx="10261600" cy="77042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9542126-9B49-4EA8-BEED-E1E8539A3841}"/>
              </a:ext>
            </a:extLst>
          </p:cNvPr>
          <p:cNvSpPr/>
          <p:nvPr/>
        </p:nvSpPr>
        <p:spPr>
          <a:xfrm>
            <a:off x="-2604010" y="-137208"/>
            <a:ext cx="10290629" cy="153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EC1D87C-041B-462D-82A5-965FEFC43F4E}"/>
              </a:ext>
            </a:extLst>
          </p:cNvPr>
          <p:cNvSpPr txBox="1"/>
          <p:nvPr/>
        </p:nvSpPr>
        <p:spPr>
          <a:xfrm>
            <a:off x="-1420386" y="1930400"/>
            <a:ext cx="5007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7DC7EA3D-B488-401C-A419-970E6BF79D1E}"/>
              </a:ext>
            </a:extLst>
          </p:cNvPr>
          <p:cNvCxnSpPr/>
          <p:nvPr/>
        </p:nvCxnSpPr>
        <p:spPr>
          <a:xfrm>
            <a:off x="7023296" y="2571163"/>
            <a:ext cx="580571" cy="116114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E2D8D6E2-7FAF-42B4-AF25-39C0F4F5173D}"/>
              </a:ext>
            </a:extLst>
          </p:cNvPr>
          <p:cNvCxnSpPr>
            <a:cxnSpLocks/>
          </p:cNvCxnSpPr>
          <p:nvPr/>
        </p:nvCxnSpPr>
        <p:spPr>
          <a:xfrm>
            <a:off x="7553071" y="2698163"/>
            <a:ext cx="555170" cy="174173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1C51DB44-81EF-4A44-9A27-B89ED1160894}"/>
              </a:ext>
            </a:extLst>
          </p:cNvPr>
          <p:cNvCxnSpPr/>
          <p:nvPr/>
        </p:nvCxnSpPr>
        <p:spPr>
          <a:xfrm>
            <a:off x="6972500" y="3575283"/>
            <a:ext cx="580571" cy="116114"/>
          </a:xfrm>
          <a:prstGeom prst="line">
            <a:avLst/>
          </a:prstGeom>
          <a:ln w="444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72ED600F-9007-4F39-B0B4-E353362C0E72}"/>
              </a:ext>
            </a:extLst>
          </p:cNvPr>
          <p:cNvCxnSpPr>
            <a:cxnSpLocks/>
          </p:cNvCxnSpPr>
          <p:nvPr/>
        </p:nvCxnSpPr>
        <p:spPr>
          <a:xfrm>
            <a:off x="7663751" y="3733015"/>
            <a:ext cx="555170" cy="174173"/>
          </a:xfrm>
          <a:prstGeom prst="line">
            <a:avLst/>
          </a:prstGeom>
          <a:ln w="444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06D431EE-0945-4D38-9DA3-5295A6D56636}"/>
              </a:ext>
            </a:extLst>
          </p:cNvPr>
          <p:cNvCxnSpPr>
            <a:cxnSpLocks/>
          </p:cNvCxnSpPr>
          <p:nvPr/>
        </p:nvCxnSpPr>
        <p:spPr>
          <a:xfrm>
            <a:off x="7043257" y="4609065"/>
            <a:ext cx="555170" cy="174173"/>
          </a:xfrm>
          <a:prstGeom prst="line">
            <a:avLst/>
          </a:prstGeom>
          <a:ln w="444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450BE950-CD3A-4915-94EB-89FA6283CD42}"/>
              </a:ext>
            </a:extLst>
          </p:cNvPr>
          <p:cNvCxnSpPr>
            <a:cxnSpLocks/>
          </p:cNvCxnSpPr>
          <p:nvPr/>
        </p:nvCxnSpPr>
        <p:spPr>
          <a:xfrm>
            <a:off x="7663751" y="4783238"/>
            <a:ext cx="555170" cy="0"/>
          </a:xfrm>
          <a:prstGeom prst="line">
            <a:avLst/>
          </a:prstGeom>
          <a:ln w="444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7CAC4CBE-553B-4038-A87E-F7CF119857AA}"/>
              </a:ext>
            </a:extLst>
          </p:cNvPr>
          <p:cNvSpPr/>
          <p:nvPr/>
        </p:nvSpPr>
        <p:spPr>
          <a:xfrm>
            <a:off x="-1807727" y="1335360"/>
            <a:ext cx="5007428" cy="661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4D8A0737-9EF2-470C-B515-59450EB5080B}"/>
              </a:ext>
            </a:extLst>
          </p:cNvPr>
          <p:cNvSpPr/>
          <p:nvPr/>
        </p:nvSpPr>
        <p:spPr>
          <a:xfrm>
            <a:off x="2614586" y="1525424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Il pil nell’era del protezionismo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A0DCA62E-4245-4A08-985D-A67073611C3C}"/>
              </a:ext>
            </a:extLst>
          </p:cNvPr>
          <p:cNvSpPr/>
          <p:nvPr/>
        </p:nvSpPr>
        <p:spPr>
          <a:xfrm>
            <a:off x="4864301" y="2439823"/>
            <a:ext cx="934351" cy="5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7A2E3090-2B7C-494E-9DCA-6A9FE587323A}"/>
              </a:ext>
            </a:extLst>
          </p:cNvPr>
          <p:cNvSpPr/>
          <p:nvPr/>
        </p:nvSpPr>
        <p:spPr>
          <a:xfrm>
            <a:off x="2562876" y="1217776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Figura 1 - Il pil nell’era del protezionismo</a:t>
            </a:r>
          </a:p>
          <a:p>
            <a:pPr algn="ctr"/>
            <a:r>
              <a:rPr lang="it-IT" i="1" dirty="0">
                <a:solidFill>
                  <a:schemeClr val="tx1"/>
                </a:solidFill>
              </a:rPr>
              <a:t>Variazioni percentuali anno su anno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E371D13C-D661-4809-AB50-4FAF2A94B9E1}"/>
              </a:ext>
            </a:extLst>
          </p:cNvPr>
          <p:cNvSpPr/>
          <p:nvPr/>
        </p:nvSpPr>
        <p:spPr>
          <a:xfrm>
            <a:off x="4915095" y="2423887"/>
            <a:ext cx="870857" cy="5166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B0F0"/>
                </a:solidFill>
              </a:rPr>
              <a:t>Area Euro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4BF51390-F5FB-4388-A027-E5F88B239409}"/>
              </a:ext>
            </a:extLst>
          </p:cNvPr>
          <p:cNvSpPr/>
          <p:nvPr/>
        </p:nvSpPr>
        <p:spPr>
          <a:xfrm>
            <a:off x="5501115" y="4729522"/>
            <a:ext cx="870857" cy="51668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92D050"/>
                </a:solidFill>
              </a:rPr>
              <a:t>Giappone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100F9B9-5FD0-4012-A777-A87C70C0A5B0}"/>
              </a:ext>
            </a:extLst>
          </p:cNvPr>
          <p:cNvSpPr/>
          <p:nvPr/>
        </p:nvSpPr>
        <p:spPr>
          <a:xfrm>
            <a:off x="3695898" y="2299732"/>
            <a:ext cx="713020" cy="5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242A86CA-D490-4DC9-8BF6-0B7AD58CF904}"/>
              </a:ext>
            </a:extLst>
          </p:cNvPr>
          <p:cNvSpPr/>
          <p:nvPr/>
        </p:nvSpPr>
        <p:spPr>
          <a:xfrm>
            <a:off x="2531128" y="1217776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Figura 1 - Il pil nell’era del protezionismo</a:t>
            </a:r>
          </a:p>
          <a:p>
            <a:pPr algn="ctr"/>
            <a:r>
              <a:rPr lang="it-IT" i="1" dirty="0">
                <a:solidFill>
                  <a:schemeClr val="tx1"/>
                </a:solidFill>
              </a:rPr>
              <a:t>Variazioni percentuali anno su anno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5819F117-494A-4FEC-8D5C-0480467914E4}"/>
              </a:ext>
            </a:extLst>
          </p:cNvPr>
          <p:cNvSpPr/>
          <p:nvPr/>
        </p:nvSpPr>
        <p:spPr>
          <a:xfrm>
            <a:off x="2683528" y="1370176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Figura 1 - Il pil nell’era del protezionismo</a:t>
            </a:r>
          </a:p>
          <a:p>
            <a:pPr algn="ctr"/>
            <a:r>
              <a:rPr lang="it-IT" i="1" dirty="0">
                <a:solidFill>
                  <a:schemeClr val="tx1"/>
                </a:solidFill>
              </a:rPr>
              <a:t>Variazioni percentuali anno su anno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130EF57F-AD1B-4648-9B55-E2E5038F825F}"/>
              </a:ext>
            </a:extLst>
          </p:cNvPr>
          <p:cNvSpPr/>
          <p:nvPr/>
        </p:nvSpPr>
        <p:spPr>
          <a:xfrm rot="10800000" flipV="1">
            <a:off x="6039058" y="3071668"/>
            <a:ext cx="846363" cy="799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Stati Uniti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711088EA-C229-442E-A098-AFA315729599}"/>
              </a:ext>
            </a:extLst>
          </p:cNvPr>
          <p:cNvSpPr/>
          <p:nvPr/>
        </p:nvSpPr>
        <p:spPr>
          <a:xfrm>
            <a:off x="1927172" y="1298985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Il PIL nell’era del nuovo protezionismo</a:t>
            </a:r>
          </a:p>
          <a:p>
            <a:pPr algn="ctr"/>
            <a:r>
              <a:rPr lang="it-IT" i="1" dirty="0">
                <a:solidFill>
                  <a:srgbClr val="FF0000"/>
                </a:solidFill>
              </a:rPr>
              <a:t>Variazioni percentuali anno su anno</a:t>
            </a:r>
          </a:p>
        </p:txBody>
      </p:sp>
    </p:spTree>
    <p:extLst>
      <p:ext uri="{BB962C8B-B14F-4D97-AF65-F5344CB8AC3E}">
        <p14:creationId xmlns:p14="http://schemas.microsoft.com/office/powerpoint/2010/main" val="17014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1E80FDD-6D77-4D90-9ECF-E21AED3A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18" y="1436914"/>
            <a:ext cx="11763214" cy="450668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401FD41-04D8-4C7D-8008-A370820C9CC2}"/>
              </a:ext>
            </a:extLst>
          </p:cNvPr>
          <p:cNvSpPr/>
          <p:nvPr/>
        </p:nvSpPr>
        <p:spPr>
          <a:xfrm>
            <a:off x="3200153" y="576105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La quotazione di </a:t>
            </a:r>
            <a:r>
              <a:rPr lang="it-IT" sz="2400" b="1" dirty="0" err="1">
                <a:solidFill>
                  <a:srgbClr val="FF0000"/>
                </a:solidFill>
              </a:rPr>
              <a:t>Alphabet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1F5D042-F1E9-401F-BBA4-B1B406B0975F}"/>
              </a:ext>
            </a:extLst>
          </p:cNvPr>
          <p:cNvSpPr/>
          <p:nvPr/>
        </p:nvSpPr>
        <p:spPr>
          <a:xfrm>
            <a:off x="928914" y="5588000"/>
            <a:ext cx="10827657" cy="391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4C20420-5059-4B87-9D14-54FFF202B46E}"/>
              </a:ext>
            </a:extLst>
          </p:cNvPr>
          <p:cNvSpPr txBox="1"/>
          <p:nvPr/>
        </p:nvSpPr>
        <p:spPr>
          <a:xfrm>
            <a:off x="928914" y="52327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00FF00"/>
                </a:highlight>
              </a:rPr>
              <a:t>Agosto 2018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70DB65B-E37A-4A43-AB1F-C01F55253F8D}"/>
              </a:ext>
            </a:extLst>
          </p:cNvPr>
          <p:cNvSpPr txBox="1"/>
          <p:nvPr/>
        </p:nvSpPr>
        <p:spPr>
          <a:xfrm>
            <a:off x="928914" y="523642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00FF00"/>
                </a:highlight>
              </a:rPr>
              <a:t>Agosto 2018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53C9FC6-CBBF-44AD-B02A-AD59A3D0C5BC}"/>
              </a:ext>
            </a:extLst>
          </p:cNvPr>
          <p:cNvSpPr txBox="1"/>
          <p:nvPr/>
        </p:nvSpPr>
        <p:spPr>
          <a:xfrm>
            <a:off x="2743199" y="5282307"/>
            <a:ext cx="307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00FF00"/>
                </a:highlight>
              </a:rPr>
              <a:t>                  Settembre  2018     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E67A177A-FEA4-48CE-B98C-B66C3166749A}"/>
              </a:ext>
            </a:extLst>
          </p:cNvPr>
          <p:cNvSpPr/>
          <p:nvPr/>
        </p:nvSpPr>
        <p:spPr>
          <a:xfrm>
            <a:off x="6096000" y="5232792"/>
            <a:ext cx="25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00FF00"/>
                </a:highlight>
              </a:rPr>
              <a:t>Ottobre  2018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1395E981-7B76-4070-ADA3-86657187661E}"/>
              </a:ext>
            </a:extLst>
          </p:cNvPr>
          <p:cNvSpPr/>
          <p:nvPr/>
        </p:nvSpPr>
        <p:spPr>
          <a:xfrm>
            <a:off x="9993086" y="5250879"/>
            <a:ext cx="25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00FF00"/>
                </a:highlight>
              </a:rPr>
              <a:t>Novembre  2018 </a:t>
            </a:r>
          </a:p>
        </p:txBody>
      </p:sp>
    </p:spTree>
    <p:extLst>
      <p:ext uri="{BB962C8B-B14F-4D97-AF65-F5344CB8AC3E}">
        <p14:creationId xmlns:p14="http://schemas.microsoft.com/office/powerpoint/2010/main" val="58236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4FF29B0-8D9E-4F13-B98F-B909AAFB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24000"/>
            <a:ext cx="5334000" cy="3810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41A634A-6BA7-4C64-8E0E-95ED97C1BF30}"/>
              </a:ext>
            </a:extLst>
          </p:cNvPr>
          <p:cNvSpPr/>
          <p:nvPr/>
        </p:nvSpPr>
        <p:spPr>
          <a:xfrm>
            <a:off x="6785811" y="4620126"/>
            <a:ext cx="1732547" cy="192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729DC0E-59D4-460D-A5E0-57E9EE9E03E9}"/>
              </a:ext>
            </a:extLst>
          </p:cNvPr>
          <p:cNvSpPr/>
          <p:nvPr/>
        </p:nvSpPr>
        <p:spPr>
          <a:xfrm>
            <a:off x="2392393" y="1066800"/>
            <a:ext cx="71555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Le incertezze del prezzo del petrolio</a:t>
            </a:r>
          </a:p>
          <a:p>
            <a:pPr algn="ctr"/>
            <a:r>
              <a:rPr lang="it-IT" sz="1600" b="1" i="1" dirty="0">
                <a:solidFill>
                  <a:srgbClr val="FF0000"/>
                </a:solidFill>
              </a:rPr>
              <a:t>WTI Crude </a:t>
            </a:r>
            <a:r>
              <a:rPr lang="it-IT" sz="1600" b="1" i="1" dirty="0" err="1">
                <a:solidFill>
                  <a:srgbClr val="FF0000"/>
                </a:solidFill>
              </a:rPr>
              <a:t>oil</a:t>
            </a:r>
            <a:r>
              <a:rPr lang="it-IT" sz="1600" b="1" i="1" dirty="0">
                <a:solidFill>
                  <a:srgbClr val="FF0000"/>
                </a:solidFill>
              </a:rPr>
              <a:t> price</a:t>
            </a:r>
            <a:endParaRPr lang="it-IT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4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09364D6-11A2-417D-BD11-D755B227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4" y="643466"/>
            <a:ext cx="7235151" cy="5571067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63D9FF9A-7D14-4163-A072-FF8C11EDE6EB}"/>
              </a:ext>
            </a:extLst>
          </p:cNvPr>
          <p:cNvGrpSpPr/>
          <p:nvPr/>
        </p:nvGrpSpPr>
        <p:grpSpPr>
          <a:xfrm>
            <a:off x="2307882" y="498900"/>
            <a:ext cx="7409322" cy="6359100"/>
            <a:chOff x="2482053" y="288443"/>
            <a:chExt cx="7409322" cy="635910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xmlns="" id="{773480FC-432C-4609-AF08-C4C620EB22B7}"/>
                </a:ext>
              </a:extLst>
            </p:cNvPr>
            <p:cNvSpPr/>
            <p:nvPr/>
          </p:nvSpPr>
          <p:spPr>
            <a:xfrm>
              <a:off x="2728686" y="5747657"/>
              <a:ext cx="6916057" cy="899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B9727CEA-AB96-4642-8030-8F16FCDE7B60}"/>
                </a:ext>
              </a:extLst>
            </p:cNvPr>
            <p:cNvSpPr txBox="1"/>
            <p:nvPr/>
          </p:nvSpPr>
          <p:spPr>
            <a:xfrm>
              <a:off x="2482053" y="288443"/>
              <a:ext cx="7409322" cy="7168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popolazione mondiale dal 1960 al 2100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e 1">
            <a:extLst>
              <a:ext uri="{FF2B5EF4-FFF2-40B4-BE49-F238E27FC236}">
                <a16:creationId xmlns:a16="http://schemas.microsoft.com/office/drawing/2014/main" xmlns="" id="{167AADBA-EB6D-487F-BFAF-FA2C588966DC}"/>
              </a:ext>
            </a:extLst>
          </p:cNvPr>
          <p:cNvSpPr/>
          <p:nvPr/>
        </p:nvSpPr>
        <p:spPr>
          <a:xfrm>
            <a:off x="5573486" y="1763486"/>
            <a:ext cx="1262743" cy="899886"/>
          </a:xfrm>
          <a:prstGeom prst="ellipse">
            <a:avLst/>
          </a:prstGeom>
          <a:noFill/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221274BF-65A3-46F5-9B98-2ECC45831558}"/>
              </a:ext>
            </a:extLst>
          </p:cNvPr>
          <p:cNvSpPr/>
          <p:nvPr/>
        </p:nvSpPr>
        <p:spPr>
          <a:xfrm>
            <a:off x="7249885" y="3860800"/>
            <a:ext cx="1262743" cy="899886"/>
          </a:xfrm>
          <a:prstGeom prst="ellipse">
            <a:avLst/>
          </a:prstGeom>
          <a:noFill/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C711347-6676-4774-B7AB-9BB9FF867F9C}"/>
              </a:ext>
            </a:extLst>
          </p:cNvPr>
          <p:cNvSpPr txBox="1"/>
          <p:nvPr/>
        </p:nvSpPr>
        <p:spPr>
          <a:xfrm>
            <a:off x="9713574" y="1258448"/>
            <a:ext cx="2478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Anni ‘20: La popolazione dell’India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supera quella della Cina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CDD7C44-489C-4F4F-8328-7854AE388841}"/>
              </a:ext>
            </a:extLst>
          </p:cNvPr>
          <p:cNvSpPr txBox="1"/>
          <p:nvPr/>
        </p:nvSpPr>
        <p:spPr>
          <a:xfrm>
            <a:off x="9637485" y="4386615"/>
            <a:ext cx="2478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Anni ‘60: La popolazione della Nigeria (!)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supera quella dell’Europa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722757F2-527F-4C1B-B89E-33E1C574787D}"/>
              </a:ext>
            </a:extLst>
          </p:cNvPr>
          <p:cNvCxnSpPr>
            <a:stCxn id="3" idx="1"/>
          </p:cNvCxnSpPr>
          <p:nvPr/>
        </p:nvCxnSpPr>
        <p:spPr>
          <a:xfrm flipH="1">
            <a:off x="7068457" y="2074056"/>
            <a:ext cx="2645117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5E698AB2-2655-4953-A740-AE96BD935C30}"/>
              </a:ext>
            </a:extLst>
          </p:cNvPr>
          <p:cNvCxnSpPr/>
          <p:nvPr/>
        </p:nvCxnSpPr>
        <p:spPr>
          <a:xfrm flipH="1">
            <a:off x="8699461" y="4241471"/>
            <a:ext cx="2645117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70226845-5AA9-4660-B7B8-950FC5D8E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892083"/>
              </p:ext>
            </p:extLst>
          </p:nvPr>
        </p:nvGraphicFramePr>
        <p:xfrm>
          <a:off x="1264583" y="1857057"/>
          <a:ext cx="9662834" cy="540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4F72A58-5A6E-429D-AA10-5DBB09EC2D7B}"/>
              </a:ext>
            </a:extLst>
          </p:cNvPr>
          <p:cNvSpPr/>
          <p:nvPr/>
        </p:nvSpPr>
        <p:spPr>
          <a:xfrm>
            <a:off x="2834053" y="1482880"/>
            <a:ext cx="8656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91385" algn="ctr">
              <a:spcAft>
                <a:spcPts val="0"/>
              </a:spcAft>
            </a:pPr>
            <a:r>
              <a:rPr lang="it-IT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America: </a:t>
            </a:r>
            <a:r>
              <a:rPr lang="it-IT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Andamento di Pil, profitti prima e dopo le imposte, debiti e salari </a:t>
            </a:r>
            <a:r>
              <a:rPr lang="it-IT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(2007=100)</a:t>
            </a:r>
            <a:endParaRPr lang="it-IT" sz="28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A666302-8959-4EAB-B2DA-FED3B6144B96}"/>
              </a:ext>
            </a:extLst>
          </p:cNvPr>
          <p:cNvSpPr/>
          <p:nvPr/>
        </p:nvSpPr>
        <p:spPr>
          <a:xfrm>
            <a:off x="701626" y="-64979"/>
            <a:ext cx="10788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3200" b="1" dirty="0">
                <a:solidFill>
                  <a:srgbClr val="FF0000"/>
                </a:solidFill>
              </a:rPr>
              <a:t>Il mondo cambia pelle - 2 Stati Uniti, le debolezze nascoste</a:t>
            </a:r>
          </a:p>
          <a:p>
            <a:pPr lvl="2"/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a) un capitalismo vincente ma poco sostenibile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1648</Words>
  <Application>Microsoft Office PowerPoint</Application>
  <PresentationFormat>Widescreen</PresentationFormat>
  <Paragraphs>208</Paragraphs>
  <Slides>38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Times New Roman</vt:lpstr>
      <vt:lpstr>Tema di Office</vt:lpstr>
      <vt:lpstr>Oggetto shell Packager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Quanto può crescere ancora la produttività del lavoro?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Deaglio</dc:creator>
  <cp:lastModifiedBy>Annamaria</cp:lastModifiedBy>
  <cp:revision>58</cp:revision>
  <dcterms:created xsi:type="dcterms:W3CDTF">2019-01-16T08:58:06Z</dcterms:created>
  <dcterms:modified xsi:type="dcterms:W3CDTF">2019-01-20T21:51:37Z</dcterms:modified>
</cp:coreProperties>
</file>